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7"/>
  </p:notesMasterIdLst>
  <p:handoutMasterIdLst>
    <p:handoutMasterId r:id="rId58"/>
  </p:handoutMasterIdLst>
  <p:sldIdLst>
    <p:sldId id="335" r:id="rId5"/>
    <p:sldId id="337" r:id="rId6"/>
    <p:sldId id="338" r:id="rId7"/>
    <p:sldId id="339" r:id="rId8"/>
    <p:sldId id="350" r:id="rId9"/>
    <p:sldId id="340" r:id="rId10"/>
    <p:sldId id="341" r:id="rId11"/>
    <p:sldId id="392" r:id="rId12"/>
    <p:sldId id="394" r:id="rId13"/>
    <p:sldId id="390" r:id="rId14"/>
    <p:sldId id="389" r:id="rId15"/>
    <p:sldId id="393" r:id="rId16"/>
    <p:sldId id="348" r:id="rId17"/>
    <p:sldId id="391" r:id="rId18"/>
    <p:sldId id="349" r:id="rId19"/>
    <p:sldId id="351" r:id="rId20"/>
    <p:sldId id="344" r:id="rId21"/>
    <p:sldId id="345" r:id="rId22"/>
    <p:sldId id="346" r:id="rId23"/>
    <p:sldId id="385" r:id="rId24"/>
    <p:sldId id="383" r:id="rId25"/>
    <p:sldId id="384" r:id="rId26"/>
    <p:sldId id="386" r:id="rId27"/>
    <p:sldId id="387" r:id="rId28"/>
    <p:sldId id="388" r:id="rId29"/>
    <p:sldId id="397" r:id="rId30"/>
    <p:sldId id="354" r:id="rId31"/>
    <p:sldId id="352" r:id="rId32"/>
    <p:sldId id="355" r:id="rId33"/>
    <p:sldId id="357" r:id="rId34"/>
    <p:sldId id="358" r:id="rId35"/>
    <p:sldId id="359" r:id="rId36"/>
    <p:sldId id="371" r:id="rId37"/>
    <p:sldId id="372" r:id="rId38"/>
    <p:sldId id="360" r:id="rId39"/>
    <p:sldId id="373" r:id="rId40"/>
    <p:sldId id="374" r:id="rId41"/>
    <p:sldId id="375" r:id="rId42"/>
    <p:sldId id="370" r:id="rId43"/>
    <p:sldId id="376" r:id="rId44"/>
    <p:sldId id="377" r:id="rId45"/>
    <p:sldId id="378" r:id="rId46"/>
    <p:sldId id="379" r:id="rId47"/>
    <p:sldId id="380" r:id="rId48"/>
    <p:sldId id="381" r:id="rId49"/>
    <p:sldId id="382" r:id="rId50"/>
    <p:sldId id="395" r:id="rId51"/>
    <p:sldId id="396" r:id="rId52"/>
    <p:sldId id="400" r:id="rId53"/>
    <p:sldId id="398" r:id="rId54"/>
    <p:sldId id="401" r:id="rId55"/>
    <p:sldId id="347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70" autoAdjust="0"/>
    <p:restoredTop sz="95344" autoAdjust="0"/>
  </p:normalViewPr>
  <p:slideViewPr>
    <p:cSldViewPr snapToGrid="0">
      <p:cViewPr>
        <p:scale>
          <a:sx n="98" d="100"/>
          <a:sy n="98" d="100"/>
        </p:scale>
        <p:origin x="848" y="888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8/10/relationships/authors" Target="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1/30/26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1/30/26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373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1616" y="960120"/>
            <a:ext cx="5221224" cy="4502834"/>
          </a:xfrm>
        </p:spPr>
        <p:txBody>
          <a:bodyPr/>
          <a:lstStyle/>
          <a:p>
            <a:r>
              <a:rPr lang="en-AU" noProof="0" dirty="0"/>
              <a:t>BSBCTR611</a:t>
            </a:r>
            <a:br>
              <a:rPr lang="en-AU" noProof="0" dirty="0"/>
            </a:br>
            <a:br>
              <a:rPr lang="en-AU" noProof="0" dirty="0"/>
            </a:br>
            <a:br>
              <a:rPr lang="en-AU" noProof="0" dirty="0"/>
            </a:br>
            <a:r>
              <a:rPr lang="en-AU" noProof="0" dirty="0"/>
              <a:t>Applying critical thinking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70338-2997-74E4-0723-DD4B3E221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5944D6-6F88-72D6-5DFC-286D2419645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2" y="2157046"/>
            <a:ext cx="5202237" cy="4089576"/>
          </a:xfrm>
        </p:spPr>
        <p:txBody>
          <a:bodyPr>
            <a:normAutofit/>
          </a:bodyPr>
          <a:lstStyle/>
          <a:p>
            <a:r>
              <a:rPr lang="en-AU" dirty="0"/>
              <a:t>Marketing strategies aim to build the brand, generate leads, and convert them quickly. A key focus is ensuring that every area of ​​the business supports each other.</a:t>
            </a:r>
          </a:p>
          <a:p>
            <a:r>
              <a:rPr lang="en-AU" dirty="0"/>
              <a:t> .</a:t>
            </a:r>
          </a:p>
          <a:p>
            <a:r>
              <a:rPr lang="en-AU" dirty="0"/>
              <a:t> </a:t>
            </a:r>
          </a:p>
          <a:p>
            <a:r>
              <a:rPr lang="en-AU" dirty="0"/>
              <a:t>Other strategies include segmenting identified growth markets  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3C6DE7-CC3C-D6F7-AD26-2FCC6AE5E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10</a:t>
            </a:fld>
            <a:endParaRPr lang="en-AU" noProof="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8D652E3-826E-ACC3-817F-26B2D9AC9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Marketing Strategies</a:t>
            </a:r>
          </a:p>
        </p:txBody>
      </p:sp>
      <p:pic>
        <p:nvPicPr>
          <p:cNvPr id="6" name="Picture 5" descr="Horse chess Logo | Scalebranding">
            <a:extLst>
              <a:ext uri="{FF2B5EF4-FFF2-40B4-BE49-F238E27FC236}">
                <a16:creationId xmlns:a16="http://schemas.microsoft.com/office/drawing/2014/main" id="{A3797283-0305-C985-E995-2ACF773FE8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208" t="19362" r="27778" b="19132"/>
          <a:stretch>
            <a:fillRect/>
          </a:stretch>
        </p:blipFill>
        <p:spPr>
          <a:xfrm>
            <a:off x="8091947" y="1386840"/>
            <a:ext cx="3018505" cy="421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29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32520-FE23-EBC5-3A79-292BE94B4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AB4C8-A21D-CE79-B3A1-9EBD613B9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AU" noProof="0" dirty="0"/>
              <a:t>What the company does </a:t>
            </a:r>
          </a:p>
        </p:txBody>
      </p:sp>
    </p:spTree>
    <p:extLst>
      <p:ext uri="{BB962C8B-B14F-4D97-AF65-F5344CB8AC3E}">
        <p14:creationId xmlns:p14="http://schemas.microsoft.com/office/powerpoint/2010/main" val="715271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ADDBC-A92A-9A00-812D-F8446646C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7D9954-A0D5-903A-A3F5-51BCC1FC171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2" y="2157046"/>
            <a:ext cx="5202237" cy="4089576"/>
          </a:xfrm>
        </p:spPr>
        <p:txBody>
          <a:bodyPr>
            <a:normAutofit/>
          </a:bodyPr>
          <a:lstStyle/>
          <a:p>
            <a:r>
              <a:rPr lang="en-AU" dirty="0"/>
              <a:t>M</a:t>
            </a:r>
            <a:r>
              <a:rPr lang="en-AU" noProof="0" dirty="0" err="1"/>
              <a:t>anufactures</a:t>
            </a:r>
            <a:r>
              <a:rPr lang="en-AU" noProof="0" dirty="0"/>
              <a:t> tablets for elementary school students and develops educational software and content that adapts to each child's learning progress. </a:t>
            </a:r>
          </a:p>
          <a:p>
            <a:r>
              <a:rPr lang="en-AU" noProof="0" dirty="0"/>
              <a:t>Currently, the company sells tablets and software subscriptions to schools, where teachers coordinate classroom activities. This business model is B2B.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60E8CD-4E2C-5C36-7320-575C268C6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12</a:t>
            </a:fld>
            <a:endParaRPr lang="en-AU" noProof="0" dirty="0"/>
          </a:p>
        </p:txBody>
      </p:sp>
      <p:pic>
        <p:nvPicPr>
          <p:cNvPr id="2" name="Picture 1" descr="9,200+ Kids Tablet Stock Illustrations, Royalty-Free Vector Graphics &amp; Clip  Art - iStock">
            <a:extLst>
              <a:ext uri="{FF2B5EF4-FFF2-40B4-BE49-F238E27FC236}">
                <a16:creationId xmlns:a16="http://schemas.microsoft.com/office/drawing/2014/main" id="{46A30048-67F3-8750-B1B0-8128D244F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937" y="1098576"/>
            <a:ext cx="4660848" cy="466084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C28BE8C-AF9A-0478-3428-24ED000DA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 err="1"/>
              <a:t>Worlducation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365015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47B5D-CC34-BBA3-C45F-771487AEF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77203-CB7F-DE13-693D-8BCF96F8C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AU" noProof="0" dirty="0"/>
              <a:t>Stakeholders</a:t>
            </a:r>
          </a:p>
        </p:txBody>
      </p:sp>
    </p:spTree>
    <p:extLst>
      <p:ext uri="{BB962C8B-B14F-4D97-AF65-F5344CB8AC3E}">
        <p14:creationId xmlns:p14="http://schemas.microsoft.com/office/powerpoint/2010/main" val="3722046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A0670-A932-45DB-029D-B55DE983493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46813"/>
            <a:ext cx="118903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" name="Picture Placeholder 8" descr="Cartoon Inspector Holding Magnifying Glass Stock Vector (Royalty Free)  37885354 | Shutterstock">
            <a:extLst>
              <a:ext uri="{FF2B5EF4-FFF2-40B4-BE49-F238E27FC236}">
                <a16:creationId xmlns:a16="http://schemas.microsoft.com/office/drawing/2014/main" id="{06BB51F3-BFC1-1605-33D4-CD823B9CC4A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0509" r="10509"/>
          <a:stretch>
            <a:fillRect/>
          </a:stretch>
        </p:blipFill>
        <p:spPr>
          <a:xfrm>
            <a:off x="0" y="0"/>
            <a:ext cx="4581525" cy="660241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90CA0CC-E07C-2C78-C3CB-855654806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1647" y="256430"/>
            <a:ext cx="6172200" cy="1249680"/>
          </a:xfrm>
        </p:spPr>
        <p:txBody>
          <a:bodyPr/>
          <a:lstStyle/>
          <a:p>
            <a:r>
              <a:rPr lang="en-AU" noProof="0" dirty="0"/>
              <a:t>About my role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B98091-A9D7-73B7-CFD6-CD165831D3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1647" y="2207150"/>
            <a:ext cx="5900225" cy="3961228"/>
          </a:xfrm>
        </p:spPr>
        <p:txBody>
          <a:bodyPr>
            <a:normAutofit fontScale="92500" lnSpcReduction="20000"/>
          </a:bodyPr>
          <a:lstStyle/>
          <a:p>
            <a:r>
              <a:rPr lang="en-AU" noProof="0" dirty="0"/>
              <a:t>IT professional under the supervision of Divya Sapra. </a:t>
            </a:r>
          </a:p>
          <a:p>
            <a:endParaRPr lang="en-AU" noProof="0" dirty="0"/>
          </a:p>
          <a:p>
            <a:r>
              <a:rPr lang="en-AU" noProof="0" dirty="0"/>
              <a:t>Analysing systems and resolving complex business problems, especially those related 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noProof="0" dirty="0"/>
              <a:t>ERP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noProof="0" dirty="0"/>
              <a:t>supply chain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noProof="0" dirty="0"/>
              <a:t>software delivery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noProof="0" dirty="0"/>
              <a:t>technology solutions.</a:t>
            </a:r>
          </a:p>
          <a:p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406474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FD417-1031-6303-3943-BEF6762021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1740240"/>
            <a:ext cx="3961075" cy="3209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AU" noProof="0" dirty="0"/>
              <a:t>Senior Management</a:t>
            </a:r>
            <a:br>
              <a:rPr lang="en-AU" noProof="0" dirty="0"/>
            </a:br>
            <a:r>
              <a:rPr lang="en-AU" noProof="0" dirty="0"/>
              <a:t> and Founders</a:t>
            </a:r>
          </a:p>
          <a:p>
            <a:pPr>
              <a:lnSpc>
                <a:spcPct val="120000"/>
              </a:lnSpc>
            </a:pPr>
            <a:endParaRPr lang="en-AU" noProof="0" dirty="0"/>
          </a:p>
          <a:p>
            <a:pPr>
              <a:lnSpc>
                <a:spcPct val="120000"/>
              </a:lnSpc>
            </a:pPr>
            <a:r>
              <a:rPr lang="en-AU" noProof="0" dirty="0"/>
              <a:t>Operations Team</a:t>
            </a:r>
          </a:p>
          <a:p>
            <a:pPr>
              <a:lnSpc>
                <a:spcPct val="120000"/>
              </a:lnSpc>
            </a:pPr>
            <a:endParaRPr lang="en-AU" noProof="0" dirty="0"/>
          </a:p>
          <a:p>
            <a:pPr>
              <a:lnSpc>
                <a:spcPct val="120000"/>
              </a:lnSpc>
            </a:pPr>
            <a:r>
              <a:rPr lang="en-AU" noProof="0" dirty="0"/>
              <a:t>Manufacturing Team</a:t>
            </a:r>
          </a:p>
          <a:p>
            <a:pPr>
              <a:lnSpc>
                <a:spcPct val="120000"/>
              </a:lnSpc>
            </a:pPr>
            <a:endParaRPr lang="en-AU" noProof="0" dirty="0"/>
          </a:p>
          <a:p>
            <a:pPr>
              <a:lnSpc>
                <a:spcPct val="120000"/>
              </a:lnSpc>
            </a:pPr>
            <a:endParaRPr lang="en-AU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A737F-22EE-A98E-E9B2-3936C5E5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AU" noProof="0" smtClean="0"/>
              <a:pPr/>
              <a:t>15</a:t>
            </a:fld>
            <a:endParaRPr lang="en-AU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F3D7E5-51FD-1CC0-0686-33DF8B2086DD}"/>
              </a:ext>
            </a:extLst>
          </p:cNvPr>
          <p:cNvSpPr txBox="1"/>
          <p:nvPr/>
        </p:nvSpPr>
        <p:spPr>
          <a:xfrm>
            <a:off x="6993837" y="2570904"/>
            <a:ext cx="6097656" cy="1408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en-AU" noProof="0" dirty="0"/>
          </a:p>
          <a:p>
            <a:pPr>
              <a:lnSpc>
                <a:spcPct val="120000"/>
              </a:lnSpc>
            </a:pPr>
            <a:r>
              <a:rPr lang="en-AU" b="1" noProof="0" dirty="0"/>
              <a:t>IT Professional (My Role)</a:t>
            </a:r>
          </a:p>
          <a:p>
            <a:pPr>
              <a:lnSpc>
                <a:spcPct val="120000"/>
              </a:lnSpc>
            </a:pPr>
            <a:endParaRPr lang="en-AU" noProof="0" dirty="0"/>
          </a:p>
          <a:p>
            <a:pPr>
              <a:lnSpc>
                <a:spcPct val="120000"/>
              </a:lnSpc>
            </a:pPr>
            <a:r>
              <a:rPr lang="en-AU" b="1" noProof="0" dirty="0"/>
              <a:t>IT Professional Supervisor (Divya Sapra)</a:t>
            </a:r>
          </a:p>
        </p:txBody>
      </p:sp>
      <p:pic>
        <p:nvPicPr>
          <p:cNvPr id="9" name="Picture 8" descr="Cartoon Stick Man Drawing Conceptual Illustration Of Cheerful, Optimistic  And Smiling Businessman Waving His Hand. Royalty Free SVG, Cliparts,  Vectors, and Stock Illustration. Image 127716907.">
            <a:extLst>
              <a:ext uri="{FF2B5EF4-FFF2-40B4-BE49-F238E27FC236}">
                <a16:creationId xmlns:a16="http://schemas.microsoft.com/office/drawing/2014/main" id="{256897D8-E58B-CD10-5EA2-4EDA40221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917" y="1453045"/>
            <a:ext cx="2868569" cy="37840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D82EA6E-133D-B224-4C68-442922476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Stakeholders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328F9-69FC-F12E-C02A-FBBD23BE80C2}"/>
              </a:ext>
            </a:extLst>
          </p:cNvPr>
          <p:cNvSpPr txBox="1"/>
          <p:nvPr/>
        </p:nvSpPr>
        <p:spPr>
          <a:xfrm>
            <a:off x="2113324" y="5259434"/>
            <a:ext cx="8336445" cy="410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AU" noProof="0" dirty="0"/>
              <a:t>Sales Team     	 Customers </a:t>
            </a:r>
            <a:r>
              <a:rPr lang="en-AU" dirty="0"/>
              <a:t>             </a:t>
            </a:r>
            <a:r>
              <a:rPr lang="en-AU" noProof="0" dirty="0"/>
              <a:t>Finance Team and Investors</a:t>
            </a:r>
          </a:p>
        </p:txBody>
      </p:sp>
    </p:spTree>
    <p:extLst>
      <p:ext uri="{BB962C8B-B14F-4D97-AF65-F5344CB8AC3E}">
        <p14:creationId xmlns:p14="http://schemas.microsoft.com/office/powerpoint/2010/main" val="947943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31961-7474-4DB0-97FF-E232C78B3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BAF2C-3B4C-542B-6CA4-F8E1E316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AU" noProof="0" dirty="0"/>
              <a:t>Summary of Numeric and Financial Data</a:t>
            </a:r>
          </a:p>
        </p:txBody>
      </p:sp>
    </p:spTree>
    <p:extLst>
      <p:ext uri="{BB962C8B-B14F-4D97-AF65-F5344CB8AC3E}">
        <p14:creationId xmlns:p14="http://schemas.microsoft.com/office/powerpoint/2010/main" val="1912356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573E-D6D3-B0CD-C07C-459CD26A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FD557-D53B-0844-8823-CB23872487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352" y="1992913"/>
            <a:ext cx="3193509" cy="2380304"/>
          </a:xfrm>
        </p:spPr>
        <p:txBody>
          <a:bodyPr>
            <a:normAutofit/>
          </a:bodyPr>
          <a:lstStyle/>
          <a:p>
            <a:r>
              <a:rPr lang="en-AU" noProof="0" dirty="0"/>
              <a:t>Although demand increased Revenue by 57% compared to the previous year, the Net Profit Margin fell to less than half (from 20% to 9.1%).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42E34-541A-0DF0-0999-C86F39258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17</a:t>
            </a:fld>
            <a:endParaRPr lang="en-AU" noProof="0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91546981-266E-269F-A48F-A40E0B23557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996284041"/>
              </p:ext>
            </p:extLst>
          </p:nvPr>
        </p:nvGraphicFramePr>
        <p:xfrm>
          <a:off x="4688222" y="1992913"/>
          <a:ext cx="6464300" cy="1654812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2729512434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3465002868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1678293816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862618385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Performance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Revenue (millions)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Net Profit (millions)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Net cash flow (millions)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3974457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2019 (current)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 $                        35 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 $                           7 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 $                                  4 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13195825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2020 (projection)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 $                       45 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 $                           9 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 $                                  5 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5317373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2020 (revised projection)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 $                       55 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 $                           5 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-$                                  3 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202608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E8E9625-9082-AB84-7AB0-0A75D07865AD}"/>
              </a:ext>
            </a:extLst>
          </p:cNvPr>
          <p:cNvSpPr txBox="1"/>
          <p:nvPr/>
        </p:nvSpPr>
        <p:spPr>
          <a:xfrm>
            <a:off x="911352" y="5197964"/>
            <a:ext cx="99554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noProof="0" dirty="0"/>
              <a:t>This demonstrates that the current operating model is inefficient in the face of disruptions, and an ERP intervention is required to restore profitability.</a:t>
            </a:r>
          </a:p>
        </p:txBody>
      </p:sp>
    </p:spTree>
    <p:extLst>
      <p:ext uri="{BB962C8B-B14F-4D97-AF65-F5344CB8AC3E}">
        <p14:creationId xmlns:p14="http://schemas.microsoft.com/office/powerpoint/2010/main" val="3119264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AU" noProof="0" dirty="0"/>
              <a:t>Final tips &amp; takeaways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18</a:t>
            </a:fld>
            <a:endParaRPr lang="en-AU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E8AC86-E00B-559B-0557-074081380FE7}"/>
              </a:ext>
            </a:extLst>
          </p:cNvPr>
          <p:cNvSpPr txBox="1"/>
          <p:nvPr/>
        </p:nvSpPr>
        <p:spPr>
          <a:xfrm>
            <a:off x="893064" y="2660244"/>
            <a:ext cx="337082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noProof="0" dirty="0"/>
              <a:t>Due to factory closures, only 500 of the 2,000 tablets scheduled for shipment in April were completed on time, reducing the company's ability to convert sales into cash.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66CFA6-9EE0-D7EC-7752-C5044D517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773" y="1815418"/>
            <a:ext cx="6390683" cy="391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49FABB-E5A7-5275-61DB-17B427E9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19</a:t>
            </a:fld>
            <a:endParaRPr lang="en-AU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02300C-E4F8-6121-BE97-F55CF9B997A0}"/>
              </a:ext>
            </a:extLst>
          </p:cNvPr>
          <p:cNvSpPr txBox="1"/>
          <p:nvPr/>
        </p:nvSpPr>
        <p:spPr>
          <a:xfrm>
            <a:off x="704219" y="931110"/>
            <a:ext cx="90858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noProof="0" dirty="0"/>
              <a:t>This demonstrates that growth without stable operations and manufacturing capacity has created significant financial pressure, particularly due to increased costs, reduced margins, and greater working capital requirements.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445FE9-6EF9-F427-54E1-EEF29AD7D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710" y="2081713"/>
            <a:ext cx="6336665" cy="39376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6BBB89-87AD-60DD-8A26-EA23ED4CD800}"/>
              </a:ext>
            </a:extLst>
          </p:cNvPr>
          <p:cNvSpPr txBox="1"/>
          <p:nvPr/>
        </p:nvSpPr>
        <p:spPr>
          <a:xfrm>
            <a:off x="8943277" y="3244334"/>
            <a:ext cx="16615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Times New Roman" panose="02020603050405020304" pitchFamily="18" charset="0"/>
                <a:ea typeface="Times New Roman" panose="02020603050405020304" pitchFamily="18" charset="0"/>
              </a:rPr>
              <a:t>A contraction in profit margins is expected.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81044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3621024"/>
          </a:xfrm>
        </p:spPr>
        <p:txBody>
          <a:bodyPr/>
          <a:lstStyle/>
          <a:p>
            <a:r>
              <a:rPr lang="en-AU" noProof="0" dirty="0"/>
              <a:t>Business Overview</a:t>
            </a:r>
          </a:p>
        </p:txBody>
      </p:sp>
      <p:pic>
        <p:nvPicPr>
          <p:cNvPr id="10" name="Picture Placeholder 9" descr="A person smiling at a computer">
            <a:extLst>
              <a:ext uri="{FF2B5EF4-FFF2-40B4-BE49-F238E27FC236}">
                <a16:creationId xmlns:a16="http://schemas.microsoft.com/office/drawing/2014/main" id="{0E7DFFA9-9901-3CE7-AAC2-C1754C65BD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8" r="18"/>
          <a:stretch/>
        </p:blipFill>
        <p:spPr>
          <a:xfrm>
            <a:off x="7625969" y="-9144"/>
            <a:ext cx="4581525" cy="6602413"/>
          </a:xfrm>
        </p:spPr>
      </p:pic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74972-0746-446F-D28D-61400D5B7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3DFD4-94B9-ED31-78FE-BEDEFFC0D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3621024"/>
          </a:xfrm>
        </p:spPr>
        <p:txBody>
          <a:bodyPr/>
          <a:lstStyle/>
          <a:p>
            <a:r>
              <a:rPr lang="en-AU" dirty="0"/>
              <a:t>Complex Issue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130B4CC0-8250-8E6A-3763-B8E87031B3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7020" r="27020"/>
          <a:stretch/>
        </p:blipFill>
        <p:spPr>
          <a:xfrm>
            <a:off x="7625969" y="-9144"/>
            <a:ext cx="4581525" cy="6602413"/>
          </a:xfrm>
        </p:spPr>
      </p:pic>
    </p:spTree>
    <p:extLst>
      <p:ext uri="{BB962C8B-B14F-4D97-AF65-F5344CB8AC3E}">
        <p14:creationId xmlns:p14="http://schemas.microsoft.com/office/powerpoint/2010/main" val="829334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30260-2FDB-86FF-4D9E-DC98C2BC2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705262-85E5-0FC1-9C20-1E470605AABE}"/>
              </a:ext>
            </a:extLst>
          </p:cNvPr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BB3230-AA42-F608-18E8-C910A1497E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679938"/>
            <a:ext cx="5864225" cy="5767217"/>
          </a:xfrm>
        </p:spPr>
        <p:txBody>
          <a:bodyPr>
            <a:normAutofit/>
          </a:bodyPr>
          <a:lstStyle/>
          <a:p>
            <a:endParaRPr lang="en-AU" noProof="0" dirty="0"/>
          </a:p>
          <a:p>
            <a:r>
              <a:rPr lang="en-AU" noProof="0" dirty="0"/>
              <a:t> </a:t>
            </a:r>
          </a:p>
        </p:txBody>
      </p:sp>
      <p:pic>
        <p:nvPicPr>
          <p:cNvPr id="2" name="Picture 1" descr="Create Your Free Company Logo | LogoDesign.Net">
            <a:extLst>
              <a:ext uri="{FF2B5EF4-FFF2-40B4-BE49-F238E27FC236}">
                <a16:creationId xmlns:a16="http://schemas.microsoft.com/office/drawing/2014/main" id="{4C477998-DCCB-4A51-6A21-D13C96666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61" y="2369746"/>
            <a:ext cx="3492500" cy="23876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DE1C642-9C72-9DFD-6202-28610D308E9E}"/>
              </a:ext>
            </a:extLst>
          </p:cNvPr>
          <p:cNvSpPr txBox="1">
            <a:spLocks/>
          </p:cNvSpPr>
          <p:nvPr/>
        </p:nvSpPr>
        <p:spPr>
          <a:xfrm>
            <a:off x="6248400" y="832338"/>
            <a:ext cx="5864225" cy="5767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The complex issue faced by </a:t>
            </a:r>
            <a:r>
              <a:rPr lang="en-AU" dirty="0" err="1"/>
              <a:t>Worlducation</a:t>
            </a:r>
            <a:r>
              <a:rPr lang="en-AU" dirty="0"/>
              <a:t> is the disruption of the supply chain, caused by COVID-19 and political factors in Hong Kong, where the manufacturing plant is located. </a:t>
            </a:r>
          </a:p>
          <a:p>
            <a:endParaRPr lang="en-AU" dirty="0"/>
          </a:p>
          <a:p>
            <a:r>
              <a:rPr lang="en-AU" dirty="0"/>
              <a:t>This issue affects multiple areas of the business at the same time, including operations, finance, and long-term sustainability.</a:t>
            </a:r>
          </a:p>
        </p:txBody>
      </p:sp>
    </p:spTree>
    <p:extLst>
      <p:ext uri="{BB962C8B-B14F-4D97-AF65-F5344CB8AC3E}">
        <p14:creationId xmlns:p14="http://schemas.microsoft.com/office/powerpoint/2010/main" val="2171818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82493-1F10-2497-349D-212402AEC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0CA33-1C86-040D-A805-9192DB61D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AU" dirty="0"/>
              <a:t>Revenue Growth Versus Financial Performance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88D27B-4A05-D3C8-C2BF-A199AF99E0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5898963" cy="3875876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Although projected revenues for 2020 increased significantly, this growth has not resulted in improved financial outcomes. Instead, the company is experiencing:</a:t>
            </a:r>
          </a:p>
          <a:p>
            <a:r>
              <a:rPr lang="en-AU" dirty="0"/>
              <a:t>Decreased profits</a:t>
            </a:r>
          </a:p>
          <a:p>
            <a:r>
              <a:rPr lang="en-AU" dirty="0"/>
              <a:t>Increased costs</a:t>
            </a:r>
          </a:p>
          <a:p>
            <a:r>
              <a:rPr lang="en-AU" dirty="0"/>
              <a:t>A situation where costs exceed revenues</a:t>
            </a:r>
            <a:endParaRPr lang="en-AU" noProof="0" dirty="0"/>
          </a:p>
          <a:p>
            <a:pPr marL="0" indent="0">
              <a:buNone/>
            </a:pPr>
            <a:endParaRPr lang="en-AU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68F36F-B46D-9DEF-D652-73D9B2F85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22</a:t>
            </a:fld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97EA3C-FACC-EA1A-0F9D-2292BBABA89A}"/>
              </a:ext>
            </a:extLst>
          </p:cNvPr>
          <p:cNvSpPr txBox="1"/>
          <p:nvPr/>
        </p:nvSpPr>
        <p:spPr>
          <a:xfrm>
            <a:off x="6764594" y="3179581"/>
            <a:ext cx="2937128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AU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shows that higher demand and increased sales are not aligned with the company’s current operating and manufacturing capacity.</a:t>
            </a:r>
          </a:p>
        </p:txBody>
      </p:sp>
    </p:spTree>
    <p:extLst>
      <p:ext uri="{BB962C8B-B14F-4D97-AF65-F5344CB8AC3E}">
        <p14:creationId xmlns:p14="http://schemas.microsoft.com/office/powerpoint/2010/main" val="2658867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FAD5D-2FFB-D9B7-9E26-F529C494B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CF00C-D79F-F098-BBF2-988B259BF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AU" dirty="0"/>
              <a:t>Manufacturing Delays and Cost Impact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16CE05-5AC7-0219-125E-9D92DBD381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6429904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The increased costs are largely driven by manufacturing delays resulting from factory closures and external disruptions. These delays have led to:</a:t>
            </a:r>
          </a:p>
          <a:p>
            <a:r>
              <a:rPr lang="en-AU" dirty="0"/>
              <a:t>Higher operating costs, as the company must manage delays and maintain ongoing operations</a:t>
            </a:r>
          </a:p>
          <a:p>
            <a:r>
              <a:rPr lang="en-AU" dirty="0"/>
              <a:t>The need for greater investment to maintain sufficient inventory, increasing working capital requirements</a:t>
            </a:r>
          </a:p>
          <a:p>
            <a:r>
              <a:rPr lang="en-AU" dirty="0"/>
              <a:t>Increased debt, as additional funding is required to support operations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828BC8-79AC-5CF4-1426-A0C96809E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23</a:t>
            </a:fld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B09036-60D0-AD35-98B6-613E873AB356}"/>
              </a:ext>
            </a:extLst>
          </p:cNvPr>
          <p:cNvSpPr txBox="1"/>
          <p:nvPr/>
        </p:nvSpPr>
        <p:spPr>
          <a:xfrm>
            <a:off x="7108723" y="3060971"/>
            <a:ext cx="264487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AU" sz="1200" dirty="0"/>
              <a:t>These impacts place further pressure on profitability and cash flow.</a:t>
            </a:r>
          </a:p>
        </p:txBody>
      </p:sp>
    </p:spTree>
    <p:extLst>
      <p:ext uri="{BB962C8B-B14F-4D97-AF65-F5344CB8AC3E}">
        <p14:creationId xmlns:p14="http://schemas.microsoft.com/office/powerpoint/2010/main" val="2013605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D11C7-872B-F45D-7E58-48E347589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AEFCC-7E05-9B53-F263-ADD91BB90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AU" dirty="0"/>
              <a:t>Financial and Operational Complexity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6FF383-31BB-ACC0-F38B-19F9023016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848640" cy="1506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The combination of supply chain disruption, manufacturing delays, increased costs, and reduced profits creates a complex financial and operational problem. These issues are interconnected, meaning they cannot be solved in isolation without affecting other parts of the business.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795B0C-332B-C8BD-060E-AF5FD9EBE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24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523624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C21BE-AAE3-7B80-1E5B-025724AC4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88A07-3D1D-2308-5749-452702B42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AU" dirty="0"/>
              <a:t>Risk to Liquidity and Sustainability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43A091-7758-BC03-2E68-FF769CB118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39"/>
            <a:ext cx="8848640" cy="37775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As a result, the situation threatens short-term liquidity, due to the reduced ability to convert sales into cash, and also puts long-term sustainability at risk. 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Without strategic and technology-driven solutions, </a:t>
            </a:r>
            <a:r>
              <a:rPr lang="en-AU" dirty="0" err="1"/>
              <a:t>Worlducation</a:t>
            </a:r>
            <a:r>
              <a:rPr lang="en-AU" dirty="0"/>
              <a:t> may struggle to maintain financial stability while continuing to meet growing demand and its social mission.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268C37-8FB2-B39A-347B-A25E96FC0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25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172769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eatures - Research Clipart Png - Free Transparent PNG Clipart Images  Download">
            <a:extLst>
              <a:ext uri="{FF2B5EF4-FFF2-40B4-BE49-F238E27FC236}">
                <a16:creationId xmlns:a16="http://schemas.microsoft.com/office/drawing/2014/main" id="{86D3BCF5-5626-EF4B-9110-A3D7D1784A0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DEDED"/>
              </a:clrFrom>
              <a:clrTo>
                <a:srgbClr val="EDEDED">
                  <a:alpha val="0"/>
                </a:srgbClr>
              </a:clrTo>
            </a:clrChange>
            <a:alphaModFix amt="35000"/>
          </a:blip>
          <a:stretch>
            <a:fillRect/>
          </a:stretch>
        </p:blipFill>
        <p:spPr>
          <a:xfrm>
            <a:off x="0" y="1117600"/>
            <a:ext cx="5334000" cy="5740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F38300-76FD-93CE-506B-A5C1508ACC07}"/>
              </a:ext>
            </a:extLst>
          </p:cNvPr>
          <p:cNvSpPr txBox="1"/>
          <p:nvPr/>
        </p:nvSpPr>
        <p:spPr>
          <a:xfrm>
            <a:off x="5073804" y="2974021"/>
            <a:ext cx="719811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“A misalignment between increasing market demand and the company's current manufacturing capacity and supply chain</a:t>
            </a:r>
            <a:r>
              <a:rPr lang="en-AU" sz="3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”</a:t>
            </a:r>
            <a:endParaRPr lang="en-AU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B07EF6-59B5-F0AE-A139-42D6260F7BFB}"/>
              </a:ext>
            </a:extLst>
          </p:cNvPr>
          <p:cNvSpPr txBox="1"/>
          <p:nvPr/>
        </p:nvSpPr>
        <p:spPr>
          <a:xfrm>
            <a:off x="808463" y="671299"/>
            <a:ext cx="6099716" cy="1563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AU" sz="2800" b="1" cap="all" dirty="0">
                <a:latin typeface="+mj-lt"/>
                <a:ea typeface="+mj-ea"/>
                <a:cs typeface="+mj-cs"/>
              </a:rPr>
              <a:t>Formal problem identification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AU" sz="1600" cap="all" dirty="0">
                <a:latin typeface="+mj-lt"/>
                <a:ea typeface="+mj-ea"/>
                <a:cs typeface="+mj-cs"/>
              </a:rPr>
              <a:t>by Existing information method</a:t>
            </a:r>
          </a:p>
          <a:p>
            <a:pPr>
              <a:buNone/>
            </a:pPr>
            <a:br>
              <a:rPr lang="en-AU" dirty="0"/>
            </a:b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03198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9C51B-C0AA-294C-2D42-3DF0681FD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4E1CA-CB41-ED22-8ED6-90A6FDBCE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AU" noProof="0" dirty="0"/>
              <a:t>solution features</a:t>
            </a:r>
          </a:p>
        </p:txBody>
      </p:sp>
    </p:spTree>
    <p:extLst>
      <p:ext uri="{BB962C8B-B14F-4D97-AF65-F5344CB8AC3E}">
        <p14:creationId xmlns:p14="http://schemas.microsoft.com/office/powerpoint/2010/main" val="3811743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4ECB2-4FD1-5A68-A65C-8A9907048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60D1-5060-FB19-7C5E-19E03CFE4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Objectives when pursuing solutions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0825C0-2E8B-B816-3B71-660AB29F6C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87880"/>
            <a:ext cx="5900225" cy="814346"/>
          </a:xfrm>
        </p:spPr>
        <p:txBody>
          <a:bodyPr>
            <a:normAutofit/>
          </a:bodyPr>
          <a:lstStyle/>
          <a:p>
            <a:r>
              <a:rPr lang="en-AU" noProof="0" dirty="0"/>
              <a:t>Reduce dependence on a single manufacturing plant and improve supply chain efficiency.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A8603-5013-2010-339B-3C74C35A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28</a:t>
            </a:fld>
            <a:endParaRPr lang="en-AU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A03A27-71B6-45DE-DB39-EC39D8BC718D}"/>
              </a:ext>
            </a:extLst>
          </p:cNvPr>
          <p:cNvSpPr txBox="1"/>
          <p:nvPr/>
        </p:nvSpPr>
        <p:spPr>
          <a:xfrm>
            <a:off x="911352" y="4522160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noProof="0" dirty="0"/>
              <a:t>Ensure the continuity of product and service delivery to meet growing demand.</a:t>
            </a:r>
          </a:p>
        </p:txBody>
      </p:sp>
      <p:pic>
        <p:nvPicPr>
          <p:cNvPr id="8" name="Picture 7" descr="Objective Images - Free Download on Freepik">
            <a:extLst>
              <a:ext uri="{FF2B5EF4-FFF2-40B4-BE49-F238E27FC236}">
                <a16:creationId xmlns:a16="http://schemas.microsoft.com/office/drawing/2014/main" id="{B10A1358-7C9B-1A36-E77A-CDBAFBE6F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95" y="2087880"/>
            <a:ext cx="3681343" cy="368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245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1C2CC-41FF-0AA5-5208-DBA3422BB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dvantage Cartoons and Comics - funny pictures from CartoonStock">
            <a:extLst>
              <a:ext uri="{FF2B5EF4-FFF2-40B4-BE49-F238E27FC236}">
                <a16:creationId xmlns:a16="http://schemas.microsoft.com/office/drawing/2014/main" id="{81F8BFCA-9290-A411-1E21-BF4E210AA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928" y="2087880"/>
            <a:ext cx="3436493" cy="396571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9B72E4-4BD9-D8FB-4740-E1F6FD97A2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87880"/>
            <a:ext cx="4398397" cy="1477328"/>
          </a:xfrm>
        </p:spPr>
        <p:txBody>
          <a:bodyPr>
            <a:normAutofit/>
          </a:bodyPr>
          <a:lstStyle/>
          <a:p>
            <a:pPr lvl="0"/>
            <a:r>
              <a:rPr lang="en-AU" noProof="0" dirty="0"/>
              <a:t>Improved financial stability due to better workflow management, cost control, and sustainable profit margins.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C36F7-963C-473D-A97E-729709171237}"/>
              </a:ext>
            </a:extLst>
          </p:cNvPr>
          <p:cNvSpPr txBox="1"/>
          <p:nvPr/>
        </p:nvSpPr>
        <p:spPr>
          <a:xfrm>
            <a:off x="7702826" y="4410378"/>
            <a:ext cx="34116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AU" noProof="0" dirty="0"/>
              <a:t>Greater operational resilience, reducing the risk of future disruptions caused by factory closures or geopolitical tensions.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114658-EBF9-B347-0643-505CA8C42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Advantages of solving the issue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8063DA-C2C5-7CBE-C2F7-86D801CAF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29</a:t>
            </a:fld>
            <a:endParaRPr lang="en-AU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5D3B07-CA2E-5D91-AE72-7E33F18E9F59}"/>
              </a:ext>
            </a:extLst>
          </p:cNvPr>
          <p:cNvSpPr txBox="1"/>
          <p:nvPr/>
        </p:nvSpPr>
        <p:spPr>
          <a:xfrm>
            <a:off x="911352" y="4340805"/>
            <a:ext cx="35237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AU" noProof="0" dirty="0"/>
              <a:t>Improved scalability and expansion, due to less reliance on a single manufacturing plan.</a:t>
            </a:r>
          </a:p>
        </p:txBody>
      </p:sp>
    </p:spTree>
    <p:extLst>
      <p:ext uri="{BB962C8B-B14F-4D97-AF65-F5344CB8AC3E}">
        <p14:creationId xmlns:p14="http://schemas.microsoft.com/office/powerpoint/2010/main" val="3368941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person in a yellow shirt">
            <a:extLst>
              <a:ext uri="{FF2B5EF4-FFF2-40B4-BE49-F238E27FC236}">
                <a16:creationId xmlns:a16="http://schemas.microsoft.com/office/drawing/2014/main" id="{BC85F8C0-B84C-01D2-4208-5596D725B2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3" r="33"/>
          <a:stretch/>
        </p:blipFill>
        <p:spPr>
          <a:xfrm>
            <a:off x="-15240" y="-15240"/>
            <a:ext cx="4581525" cy="660241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6AA66-EC20-FCAE-04B0-6BEB18463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679938"/>
            <a:ext cx="5864225" cy="5767217"/>
          </a:xfrm>
        </p:spPr>
        <p:txBody>
          <a:bodyPr>
            <a:normAutofit/>
          </a:bodyPr>
          <a:lstStyle/>
          <a:p>
            <a:r>
              <a:rPr lang="en-AU" noProof="0" dirty="0"/>
              <a:t>The company is </a:t>
            </a:r>
            <a:r>
              <a:rPr lang="en-AU" noProof="0" dirty="0" err="1"/>
              <a:t>Worlducation</a:t>
            </a:r>
            <a:r>
              <a:rPr lang="en-AU" noProof="0" dirty="0"/>
              <a:t>. This is a social startup founded in 2016 that aims to transform how children learn in school. </a:t>
            </a:r>
          </a:p>
          <a:p>
            <a:endParaRPr lang="en-AU" noProof="0" dirty="0"/>
          </a:p>
          <a:p>
            <a:r>
              <a:rPr lang="en-AU" noProof="0" dirty="0"/>
              <a:t>The company combines hardware, software, content, and activities, supported by AI technology, to create an optimal learning path for elementary school students.</a:t>
            </a:r>
          </a:p>
          <a:p>
            <a:r>
              <a:rPr lang="en-AU" noProof="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FDB77-FDAE-5CF0-6F6C-A0F4F2442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C5D6E-AF6D-3E2A-F41E-3DBC321FA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Risks involved in pursuing 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6AB501-E239-BE31-7295-887B183DFB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1" y="2087880"/>
            <a:ext cx="3921318" cy="1599537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AU" noProof="0" dirty="0"/>
              <a:t>Financial risk: Solutions such as establishing a second manufacturing plant, outsourcing manufacturing or making software cloud-base solutions require a high initial investment.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17911F-F52D-7450-1496-2109ED89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30</a:t>
            </a:fld>
            <a:endParaRPr lang="en-AU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18FFCD-9D7E-51EC-76B6-3303CF7FFA82}"/>
              </a:ext>
            </a:extLst>
          </p:cNvPr>
          <p:cNvSpPr txBox="1"/>
          <p:nvPr/>
        </p:nvSpPr>
        <p:spPr>
          <a:xfrm>
            <a:off x="8945741" y="2604556"/>
            <a:ext cx="234709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AU" noProof="0" dirty="0"/>
              <a:t>Operational and transition risk: Changing manufacturing processes can disrupt existing supply chain workflows, systems, and processes.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4A40F2-282A-90DC-D2A5-1AA5608ECAE4}"/>
              </a:ext>
            </a:extLst>
          </p:cNvPr>
          <p:cNvSpPr txBox="1"/>
          <p:nvPr/>
        </p:nvSpPr>
        <p:spPr>
          <a:xfrm>
            <a:off x="911352" y="4366855"/>
            <a:ext cx="40582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AU" noProof="0" dirty="0"/>
              <a:t>Strategic and execution risk: There is a risk that the selected solution will not deliver the expected benefits if market conditions change or operating costs do not decrease.</a:t>
            </a:r>
          </a:p>
        </p:txBody>
      </p:sp>
      <p:pic>
        <p:nvPicPr>
          <p:cNvPr id="10" name="Picture 9" descr="1,100+ Risk Management Cartoons Stock Photos, Pictures &amp; Royalty-Free  Images - iStock">
            <a:extLst>
              <a:ext uri="{FF2B5EF4-FFF2-40B4-BE49-F238E27FC236}">
                <a16:creationId xmlns:a16="http://schemas.microsoft.com/office/drawing/2014/main" id="{2CE91AEB-E39F-28CB-1730-92763C8B7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698" y="2086222"/>
            <a:ext cx="3711957" cy="345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09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9C988-4818-AF12-8B36-8EE8EF420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F370B-5E35-243E-2944-330C3E415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5148943"/>
          </a:xfrm>
        </p:spPr>
        <p:txBody>
          <a:bodyPr/>
          <a:lstStyle/>
          <a:p>
            <a:r>
              <a:rPr lang="en-AU" noProof="0" dirty="0"/>
              <a:t>Relevant Legislative and Organisational Requirements, Policies and Procedures</a:t>
            </a:r>
          </a:p>
        </p:txBody>
      </p:sp>
    </p:spTree>
    <p:extLst>
      <p:ext uri="{BB962C8B-B14F-4D97-AF65-F5344CB8AC3E}">
        <p14:creationId xmlns:p14="http://schemas.microsoft.com/office/powerpoint/2010/main" val="21525739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9E08A-B6D7-55F8-5D75-6834AFBE9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roseph Chillaxton | Regular Show Wiki | Fandom">
            <a:extLst>
              <a:ext uri="{FF2B5EF4-FFF2-40B4-BE49-F238E27FC236}">
                <a16:creationId xmlns:a16="http://schemas.microsoft.com/office/drawing/2014/main" id="{FB99BABC-F2A9-D8E0-04B2-B07E76E494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3021154" y="1062981"/>
            <a:ext cx="4774550" cy="52781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2E401B-00AF-FB3A-E0F7-9A1CA500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Relevant Legislation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513675-7415-AAF2-0338-5B3072FF34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9039" y="3063239"/>
            <a:ext cx="3311333" cy="2486955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Privacy and Data Security</a:t>
            </a:r>
            <a:endParaRPr lang="en-AU" noProof="0" dirty="0"/>
          </a:p>
          <a:p>
            <a:r>
              <a:rPr lang="en-AU" noProof="0" dirty="0"/>
              <a:t>The Privacy Act 1988</a:t>
            </a:r>
          </a:p>
          <a:p>
            <a:r>
              <a:rPr lang="en-AU" noProof="0" dirty="0"/>
              <a:t>Australian Privacy Principles (PPA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63960-F3CD-86BD-67CC-C21B0D48E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32</a:t>
            </a:fld>
            <a:endParaRPr lang="en-AU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EDCCD7D-A4EE-EE22-EADC-BFD09AEA7CA9}"/>
              </a:ext>
            </a:extLst>
          </p:cNvPr>
          <p:cNvSpPr txBox="1">
            <a:spLocks/>
          </p:cNvSpPr>
          <p:nvPr/>
        </p:nvSpPr>
        <p:spPr>
          <a:xfrm>
            <a:off x="6783572" y="2087880"/>
            <a:ext cx="4509268" cy="32283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AU" b="1" noProof="0" dirty="0"/>
              <a:t>Financial and Consumer Law</a:t>
            </a:r>
            <a:endParaRPr lang="en-AU" noProof="0" dirty="0"/>
          </a:p>
          <a:p>
            <a:r>
              <a:rPr lang="en-AU" noProof="0" dirty="0"/>
              <a:t>Corporations Act 2001.</a:t>
            </a:r>
            <a:br>
              <a:rPr lang="en-AU" noProof="0" dirty="0"/>
            </a:br>
            <a:endParaRPr lang="en-AU" noProof="0" dirty="0"/>
          </a:p>
          <a:p>
            <a:r>
              <a:rPr lang="en-AU" noProof="0" dirty="0"/>
              <a:t>Anti-Money Laundering and Counter-Terrorism Financing Act 2006 (AML/CTF</a:t>
            </a:r>
          </a:p>
          <a:p>
            <a:r>
              <a:rPr lang="en-AU" noProof="0" dirty="0"/>
              <a:t>Secured Transactions Act 2009</a:t>
            </a:r>
          </a:p>
          <a:p>
            <a:r>
              <a:rPr lang="en-AU" noProof="0" dirty="0"/>
              <a:t>Competition and Consumer Protection Act 2010</a:t>
            </a:r>
          </a:p>
        </p:txBody>
      </p:sp>
    </p:spTree>
    <p:extLst>
      <p:ext uri="{BB962C8B-B14F-4D97-AF65-F5344CB8AC3E}">
        <p14:creationId xmlns:p14="http://schemas.microsoft.com/office/powerpoint/2010/main" val="1202197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75E3F-85D4-118C-4EE2-2429EF6D5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3E462-2EC1-6359-2A86-1E594036B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Relevant Legislation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C03BA8-A7D8-2DD6-36D6-0585AAF569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438400"/>
            <a:ext cx="4679390" cy="1249680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Employment and Performance Management</a:t>
            </a:r>
            <a:endParaRPr lang="en-AU" noProof="0" dirty="0"/>
          </a:p>
          <a:p>
            <a:r>
              <a:rPr lang="en-AU" noProof="0" dirty="0"/>
              <a:t>The Fair Work Act 2009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971F9E-E423-A02C-674E-C6CFFA992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33</a:t>
            </a:fld>
            <a:endParaRPr lang="en-AU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75718C9-4433-4BF0-AEF0-667A94234B8D}"/>
              </a:ext>
            </a:extLst>
          </p:cNvPr>
          <p:cNvSpPr txBox="1">
            <a:spLocks/>
          </p:cNvSpPr>
          <p:nvPr/>
        </p:nvSpPr>
        <p:spPr>
          <a:xfrm>
            <a:off x="7071360" y="4445472"/>
            <a:ext cx="4509268" cy="1341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AU" b="1" noProof="0" dirty="0"/>
              <a:t>Digital Security and Cybersecurity</a:t>
            </a:r>
            <a:endParaRPr lang="en-AU" noProof="0" dirty="0"/>
          </a:p>
          <a:p>
            <a:r>
              <a:rPr lang="en-AU" noProof="0" dirty="0"/>
              <a:t>Cybercrime Act 2001</a:t>
            </a:r>
          </a:p>
        </p:txBody>
      </p:sp>
      <p:pic>
        <p:nvPicPr>
          <p:cNvPr id="3" name="Picture 2" descr="17,000+ Stick Figure Computer Stock Illustrations, Royalty-Free Vector  Graphics &amp; Clip Art - iStock">
            <a:extLst>
              <a:ext uri="{FF2B5EF4-FFF2-40B4-BE49-F238E27FC236}">
                <a16:creationId xmlns:a16="http://schemas.microsoft.com/office/drawing/2014/main" id="{A9EB0714-2A65-7C15-2808-DD4F22004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640" y="3813273"/>
            <a:ext cx="2385006" cy="2763578"/>
          </a:xfrm>
          <a:prstGeom prst="rect">
            <a:avLst/>
          </a:prstGeom>
        </p:spPr>
      </p:pic>
      <p:pic>
        <p:nvPicPr>
          <p:cNvPr id="6" name="Picture 5" descr="Cartoon of Policeman or Police Officer Indicating Stop or Halt Gesture  Stock Vector - Illustration of drawn, cartoon: 114635649">
            <a:extLst>
              <a:ext uri="{FF2B5EF4-FFF2-40B4-BE49-F238E27FC236}">
                <a16:creationId xmlns:a16="http://schemas.microsoft.com/office/drawing/2014/main" id="{AD94FB4F-3635-B45B-510A-76A45CDB4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556" y="1071408"/>
            <a:ext cx="2128372" cy="315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77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43A9F-0F8E-83EE-0F69-E5AE3D632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8797E-59F5-83DC-AF33-23063C8A1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Relevant Legislation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A77C9-18FE-7CB3-C496-21E78DDC8D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575559"/>
            <a:ext cx="3311333" cy="975360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Technical Barriers to Trade (TBT)</a:t>
            </a:r>
            <a:endParaRPr lang="en-AU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DEF19-1A2A-B03A-AE1A-992B239C8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34</a:t>
            </a:fld>
            <a:endParaRPr lang="en-AU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21BBC2E-DFA6-5405-989D-136604FB0ECD}"/>
              </a:ext>
            </a:extLst>
          </p:cNvPr>
          <p:cNvSpPr txBox="1">
            <a:spLocks/>
          </p:cNvSpPr>
          <p:nvPr/>
        </p:nvSpPr>
        <p:spPr>
          <a:xfrm>
            <a:off x="7071360" y="2575559"/>
            <a:ext cx="4509268" cy="9753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AU" b="1" noProof="0" dirty="0"/>
              <a:t>The Copyright Act of 1968</a:t>
            </a:r>
            <a:endParaRPr lang="en-AU" noProof="0" dirty="0"/>
          </a:p>
        </p:txBody>
      </p:sp>
      <p:pic>
        <p:nvPicPr>
          <p:cNvPr id="3" name="Picture 2" descr="Cargo ship cartoon flat style | Premium Vector">
            <a:extLst>
              <a:ext uri="{FF2B5EF4-FFF2-40B4-BE49-F238E27FC236}">
                <a16:creationId xmlns:a16="http://schemas.microsoft.com/office/drawing/2014/main" id="{3FB827AA-C0F2-2BD4-135A-F2BD9D384E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118" b="29289"/>
          <a:stretch>
            <a:fillRect/>
          </a:stretch>
        </p:blipFill>
        <p:spPr>
          <a:xfrm>
            <a:off x="567276" y="3705447"/>
            <a:ext cx="3975100" cy="1653363"/>
          </a:xfrm>
          <a:prstGeom prst="rect">
            <a:avLst/>
          </a:prstGeom>
        </p:spPr>
      </p:pic>
      <p:pic>
        <p:nvPicPr>
          <p:cNvPr id="7" name="Picture 6" descr="Copyright – Intellectual Property Office">
            <a:extLst>
              <a:ext uri="{FF2B5EF4-FFF2-40B4-BE49-F238E27FC236}">
                <a16:creationId xmlns:a16="http://schemas.microsoft.com/office/drawing/2014/main" id="{BF1135B8-64A2-8714-9AF9-207750AE7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115" y="3146130"/>
            <a:ext cx="5093433" cy="281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911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D0C83-B50F-51D1-3297-BD211D8DA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nx | Financial Times">
            <a:extLst>
              <a:ext uri="{FF2B5EF4-FFF2-40B4-BE49-F238E27FC236}">
                <a16:creationId xmlns:a16="http://schemas.microsoft.com/office/drawing/2014/main" id="{7C5555D6-2558-C51E-C19E-98FF2198982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3985260" y="3702078"/>
            <a:ext cx="4974419" cy="2790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553E7F-0A60-D9B3-483B-4615EA9702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1" y="2087879"/>
            <a:ext cx="4970012" cy="3228399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Finance Authorisation Policy and Procedures</a:t>
            </a:r>
            <a:endParaRPr lang="en-AU" noProof="0" dirty="0"/>
          </a:p>
          <a:p>
            <a:r>
              <a:rPr lang="en-AU" noProof="0" dirty="0"/>
              <a:t> </a:t>
            </a:r>
          </a:p>
          <a:p>
            <a:r>
              <a:rPr lang="en-AU" noProof="0" dirty="0"/>
              <a:t>Establishes a mandatory governance framework for all transactions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868DB-D912-DCF2-8D5D-5DF960C84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Summary of Policies and Procedures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2A4092-D8EE-EB4C-6831-B30C3ED6C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35</a:t>
            </a:fld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31C5A8-6B53-68F3-22D3-A46EFD685E26}"/>
              </a:ext>
            </a:extLst>
          </p:cNvPr>
          <p:cNvSpPr txBox="1"/>
          <p:nvPr/>
        </p:nvSpPr>
        <p:spPr>
          <a:xfrm>
            <a:off x="8248383" y="2551837"/>
            <a:ext cx="30444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noProof="0" dirty="0"/>
              <a:t>Procedure:</a:t>
            </a:r>
          </a:p>
          <a:p>
            <a:endParaRPr lang="en-AU" noProof="0" dirty="0"/>
          </a:p>
          <a:p>
            <a:pPr lvl="0"/>
            <a:r>
              <a:rPr lang="en-AU" noProof="0" dirty="0"/>
              <a:t>Approval Authority</a:t>
            </a:r>
            <a:br>
              <a:rPr lang="en-AU" noProof="0" dirty="0"/>
            </a:br>
            <a:br>
              <a:rPr lang="en-AU" noProof="0" dirty="0"/>
            </a:br>
            <a:r>
              <a:rPr lang="en-AU" noProof="0" dirty="0"/>
              <a:t>Credit Card Issuance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Usage Limits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Reconciliation </a:t>
            </a:r>
          </a:p>
        </p:txBody>
      </p:sp>
    </p:spTree>
    <p:extLst>
      <p:ext uri="{BB962C8B-B14F-4D97-AF65-F5344CB8AC3E}">
        <p14:creationId xmlns:p14="http://schemas.microsoft.com/office/powerpoint/2010/main" val="9928787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3B048-9908-8B17-37A9-7F54B7B9A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cked Document Stock Illustrations – 4,314 Locked Document Stock  Illustrations, Vectors &amp; Clipart - Dreamstime">
            <a:extLst>
              <a:ext uri="{FF2B5EF4-FFF2-40B4-BE49-F238E27FC236}">
                <a16:creationId xmlns:a16="http://schemas.microsoft.com/office/drawing/2014/main" id="{948633D1-C82A-D096-1AD7-99BECCCEE5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479" b="7418"/>
          <a:stretch>
            <a:fillRect/>
          </a:stretch>
        </p:blipFill>
        <p:spPr>
          <a:xfrm>
            <a:off x="4325856" y="3312801"/>
            <a:ext cx="3922527" cy="329894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9B8261-4141-476E-48E3-8502B04CD9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1" y="2087879"/>
            <a:ext cx="4970012" cy="1612251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Privacy Policy and Procedures</a:t>
            </a:r>
            <a:endParaRPr lang="en-AU" noProof="0" dirty="0"/>
          </a:p>
          <a:p>
            <a:r>
              <a:rPr lang="en-AU" noProof="0" dirty="0"/>
              <a:t>Protecting personal information Based od Australian Privacy Principles (APPs) and the </a:t>
            </a:r>
            <a:r>
              <a:rPr lang="en-AU" i="1" noProof="0" dirty="0"/>
              <a:t>Privacy Act 1988</a:t>
            </a:r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F30842-B277-1F25-4078-8D98DCD3AC05}"/>
              </a:ext>
            </a:extLst>
          </p:cNvPr>
          <p:cNvSpPr txBox="1"/>
          <p:nvPr/>
        </p:nvSpPr>
        <p:spPr>
          <a:xfrm>
            <a:off x="8248383" y="2551837"/>
            <a:ext cx="304445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noProof="0" dirty="0"/>
              <a:t>Procedure:</a:t>
            </a:r>
          </a:p>
          <a:p>
            <a:endParaRPr lang="en-AU" noProof="0" dirty="0"/>
          </a:p>
          <a:p>
            <a:pPr lvl="0"/>
            <a:r>
              <a:rPr lang="en-AU" noProof="0" dirty="0"/>
              <a:t>Data Collection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Physical/Digital Storage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Cyber Prevention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10EFE3-ADC0-88C2-76A5-2AF20A278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Summary of Policies and Procedures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DDA002-67AD-7D45-D549-1FC29AF9E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36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5741950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BA512-2645-C450-CF43-85FCE0F4C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23B3F-A9D7-00E5-B534-A0D19A4C7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Summary of Policies and Procedures</a:t>
            </a:r>
          </a:p>
        </p:txBody>
      </p:sp>
      <p:pic>
        <p:nvPicPr>
          <p:cNvPr id="3" name="Picture 2" descr="Stickman business graphic presentation. Stick figure cartoon people  pictogram. infographic, statistical chart. 62387781 Vector Art at Vecteezy">
            <a:extLst>
              <a:ext uri="{FF2B5EF4-FFF2-40B4-BE49-F238E27FC236}">
                <a16:creationId xmlns:a16="http://schemas.microsoft.com/office/drawing/2014/main" id="{3F609707-42C6-68B6-C2CD-A2B43E7EB6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79529" y="1586172"/>
            <a:ext cx="4970012" cy="49700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28E7C9-0884-AEEC-7C67-6268748D47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1" y="2087879"/>
            <a:ext cx="4970012" cy="3228399"/>
          </a:xfrm>
        </p:spPr>
        <p:txBody>
          <a:bodyPr>
            <a:normAutofit/>
          </a:bodyPr>
          <a:lstStyle/>
          <a:p>
            <a:r>
              <a:rPr lang="en-AU" b="1" noProof="0" dirty="0"/>
              <a:t>Performance Management Policy and Procedures</a:t>
            </a:r>
            <a:endParaRPr lang="en-AU" noProof="0" dirty="0"/>
          </a:p>
          <a:p>
            <a:r>
              <a:rPr lang="en-AU" noProof="0" dirty="0"/>
              <a:t>Focuses on procedural fairness, transparency, and professional development.</a:t>
            </a:r>
          </a:p>
          <a:p>
            <a:r>
              <a:rPr lang="en-AU" noProof="0" dirty="0"/>
              <a:t> </a:t>
            </a:r>
          </a:p>
          <a:p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0D095-4944-6A0C-AC94-6366001A7840}"/>
              </a:ext>
            </a:extLst>
          </p:cNvPr>
          <p:cNvSpPr txBox="1"/>
          <p:nvPr/>
        </p:nvSpPr>
        <p:spPr>
          <a:xfrm>
            <a:off x="8248383" y="2551837"/>
            <a:ext cx="30444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noProof="0" dirty="0"/>
              <a:t>Procedure:</a:t>
            </a:r>
          </a:p>
          <a:p>
            <a:endParaRPr lang="en-AU" noProof="0" dirty="0"/>
          </a:p>
          <a:p>
            <a:pPr lvl="0"/>
            <a:r>
              <a:rPr lang="en-AU" noProof="0" dirty="0"/>
              <a:t>Review Cycle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Evaluation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Dispute Resolution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Rewards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9A221A-9DD4-5C3A-BC72-D1542FD6C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37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8260671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1B39-8CB3-0509-6F06-3B7B674CB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ickman Writing Stock Illustrations – 513 Stickman Writing Stock  Illustrations, Vectors &amp; Clipart - Dreamstime">
            <a:extLst>
              <a:ext uri="{FF2B5EF4-FFF2-40B4-BE49-F238E27FC236}">
                <a16:creationId xmlns:a16="http://schemas.microsoft.com/office/drawing/2014/main" id="{51AF824C-5664-37C1-5A23-717F66283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0"/>
            <a:ext cx="7315200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C575E4-6A2B-D565-242C-9C6F306F57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1" y="2087879"/>
            <a:ext cx="4970012" cy="3228399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Documentation policy and Procedures</a:t>
            </a:r>
          </a:p>
          <a:p>
            <a:pPr lvl="0"/>
            <a:endParaRPr lang="en-AU" b="1" noProof="0" dirty="0"/>
          </a:p>
          <a:p>
            <a:r>
              <a:rPr lang="en-AU" noProof="0" dirty="0"/>
              <a:t>Deseing to ensure consistency, version control, and efficient retrieval across the organization.</a:t>
            </a:r>
          </a:p>
          <a:p>
            <a:pPr lvl="0"/>
            <a:r>
              <a:rPr lang="en-AU" noProof="0" dirty="0"/>
              <a:t> </a:t>
            </a:r>
          </a:p>
          <a:p>
            <a:r>
              <a:rPr lang="en-AU" noProof="0" dirty="0"/>
              <a:t> 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832EE-8165-BDF5-0D5E-63116C22C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Summary of Policies and Procedures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88D9F9-C41B-3326-A912-83FE6C9A7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38</a:t>
            </a:fld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648C6A-3B97-9AB0-DD9A-660892F6820E}"/>
              </a:ext>
            </a:extLst>
          </p:cNvPr>
          <p:cNvSpPr txBox="1"/>
          <p:nvPr/>
        </p:nvSpPr>
        <p:spPr>
          <a:xfrm>
            <a:off x="8248383" y="2551837"/>
            <a:ext cx="30444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noProof="0" dirty="0"/>
              <a:t>Procedure:</a:t>
            </a:r>
          </a:p>
          <a:p>
            <a:endParaRPr lang="en-AU" b="1" noProof="0" dirty="0"/>
          </a:p>
          <a:p>
            <a:pPr lvl="0"/>
            <a:r>
              <a:rPr lang="en-AU" noProof="0" dirty="0"/>
              <a:t>Standardization</a:t>
            </a:r>
          </a:p>
          <a:p>
            <a:pPr lvl="0"/>
            <a:r>
              <a:rPr lang="en-AU" noProof="0" dirty="0"/>
              <a:t>.</a:t>
            </a:r>
          </a:p>
          <a:p>
            <a:pPr lvl="0"/>
            <a:r>
              <a:rPr lang="en-AU" noProof="0" dirty="0"/>
              <a:t>Naming Convention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Storage</a:t>
            </a:r>
          </a:p>
          <a:p>
            <a:pPr lvl="0"/>
            <a:r>
              <a:rPr lang="en-AU" noProof="0" dirty="0"/>
              <a:t>.</a:t>
            </a:r>
          </a:p>
          <a:p>
            <a:r>
              <a:rPr lang="en-AU" noProof="0" dirty="0"/>
              <a:t>Feedback Loop </a:t>
            </a:r>
          </a:p>
        </p:txBody>
      </p:sp>
    </p:spTree>
    <p:extLst>
      <p:ext uri="{BB962C8B-B14F-4D97-AF65-F5344CB8AC3E}">
        <p14:creationId xmlns:p14="http://schemas.microsoft.com/office/powerpoint/2010/main" val="17383937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50FAB-7DD6-85DF-03AB-01254D388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C40B3B-11DC-AB8C-88FE-69A452F5C1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06252" y="2347605"/>
            <a:ext cx="3974396" cy="3923815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Financial Performance Bias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Excessive focus on revenue growth as an indicator of success, ignoring the impact of rising operating costs. </a:t>
            </a:r>
          </a:p>
          <a:p>
            <a:pPr lvl="0"/>
            <a:br>
              <a:rPr lang="en-AU" noProof="0" dirty="0"/>
            </a:br>
            <a:endParaRPr lang="en-AU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80103-4475-AE86-D2FE-3C00D7DEB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Assessment of bias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BB099-1CD4-72EC-BD15-7ACF5A49A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39</a:t>
            </a:fld>
            <a:endParaRPr lang="en-AU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601EB-1768-71D2-48F6-3B22B36AE8DF}"/>
              </a:ext>
            </a:extLst>
          </p:cNvPr>
          <p:cNvSpPr/>
          <p:nvPr/>
        </p:nvSpPr>
        <p:spPr>
          <a:xfrm>
            <a:off x="702914" y="2347605"/>
            <a:ext cx="35487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1" noProof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Perceived</a:t>
            </a:r>
          </a:p>
        </p:txBody>
      </p:sp>
    </p:spTree>
    <p:extLst>
      <p:ext uri="{BB962C8B-B14F-4D97-AF65-F5344CB8AC3E}">
        <p14:creationId xmlns:p14="http://schemas.microsoft.com/office/powerpoint/2010/main" val="289207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AU" noProof="0" dirty="0"/>
              <a:t>Mision &amp; Vision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AU" noProof="0" dirty="0"/>
              <a:t>To achieve their </a:t>
            </a:r>
            <a:r>
              <a:rPr lang="en-AU" b="1" noProof="0" dirty="0"/>
              <a:t>vision</a:t>
            </a:r>
            <a:r>
              <a:rPr lang="en-AU" noProof="0" dirty="0"/>
              <a:t> also operates with a strong social mission: donating and training classrooms around the world that cannot afford technology, with the vision of a world without illiteracy.</a:t>
            </a:r>
          </a:p>
          <a:p>
            <a:pPr marL="0" indent="0">
              <a:buNone/>
            </a:pPr>
            <a:endParaRPr lang="en-AU" noProof="0" dirty="0"/>
          </a:p>
          <a:p>
            <a:pPr marL="0" indent="0">
              <a:buNone/>
            </a:pPr>
            <a:endParaRPr lang="en-AU" noProof="0" dirty="0"/>
          </a:p>
          <a:p>
            <a:r>
              <a:rPr lang="en-AU" noProof="0" dirty="0"/>
              <a:t>Their </a:t>
            </a:r>
            <a:r>
              <a:rPr lang="en-AU" b="1" noProof="0" dirty="0"/>
              <a:t>mission</a:t>
            </a:r>
            <a:r>
              <a:rPr lang="en-AU" noProof="0" dirty="0"/>
              <a:t> is to be the change and facilitate a world without illiteracy by changing the way children learn in school and the number of schools that have access to technology.</a:t>
            </a:r>
          </a:p>
          <a:p>
            <a:pPr marL="0" indent="0">
              <a:buNone/>
            </a:pPr>
            <a:endParaRPr lang="en-AU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0692-3025-16FD-1526-EF1EE9D17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B9BE51-5FE5-A2A6-0864-299F7050C2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06252" y="2347605"/>
            <a:ext cx="3974396" cy="3923815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Operational and Manufacturing Bias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Reliance on a single plant in Hong Kong based on past successes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7D313-9191-2142-5B52-6F2E30B3A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Assessment of bias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B27A3B-BFDE-7D69-DF3B-8E2834AA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40</a:t>
            </a:fld>
            <a:endParaRPr lang="en-AU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D1FA42-068A-2FD9-181A-2BDE07EC368B}"/>
              </a:ext>
            </a:extLst>
          </p:cNvPr>
          <p:cNvSpPr/>
          <p:nvPr/>
        </p:nvSpPr>
        <p:spPr>
          <a:xfrm>
            <a:off x="1298143" y="2347605"/>
            <a:ext cx="23583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1" noProof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24243760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4A0D3-4734-A3B3-DB4D-5EC96B8B7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F783EE-1739-6B75-67BD-479E56C2D4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06252" y="2347605"/>
            <a:ext cx="3974396" cy="3923815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Technology and ERP Bias</a:t>
            </a:r>
          </a:p>
          <a:p>
            <a:pPr lvl="0"/>
            <a:r>
              <a:rPr lang="en-AU" noProof="0" dirty="0"/>
              <a:t>The current ERP system were sufficient to manage global disruptions.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63713-ED2B-467F-7D4A-E1E2C70F1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Assessment of bias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E8FECC-CF45-6E2C-40BB-5B679F59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41</a:t>
            </a:fld>
            <a:endParaRPr lang="en-AU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038BBD-F2AD-E7D2-C3F7-0DCDC3ED8C55}"/>
              </a:ext>
            </a:extLst>
          </p:cNvPr>
          <p:cNvSpPr/>
          <p:nvPr/>
        </p:nvSpPr>
        <p:spPr>
          <a:xfrm>
            <a:off x="731768" y="2347605"/>
            <a:ext cx="34910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1" noProof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Perceived</a:t>
            </a:r>
          </a:p>
        </p:txBody>
      </p:sp>
    </p:spTree>
    <p:extLst>
      <p:ext uri="{BB962C8B-B14F-4D97-AF65-F5344CB8AC3E}">
        <p14:creationId xmlns:p14="http://schemas.microsoft.com/office/powerpoint/2010/main" val="21853358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5C490-BD26-A449-3257-1DF3491F8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85D12-F1E6-DD64-D069-1D419D31E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5148943"/>
          </a:xfrm>
        </p:spPr>
        <p:txBody>
          <a:bodyPr/>
          <a:lstStyle/>
          <a:p>
            <a:r>
              <a:rPr lang="en-AU" noProof="0" dirty="0"/>
              <a:t>Resources required for the solution</a:t>
            </a:r>
          </a:p>
        </p:txBody>
      </p:sp>
    </p:spTree>
    <p:extLst>
      <p:ext uri="{BB962C8B-B14F-4D97-AF65-F5344CB8AC3E}">
        <p14:creationId xmlns:p14="http://schemas.microsoft.com/office/powerpoint/2010/main" val="29454715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C3BC5-4F46-208D-BC0A-DF3590ED2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450CD-E96F-0FA2-E99F-2978E6CCF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Human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6F4D59-04FF-8C1E-18C0-249D7B794B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352" y="2087881"/>
            <a:ext cx="3311333" cy="2486955"/>
          </a:xfrm>
        </p:spPr>
        <p:txBody>
          <a:bodyPr>
            <a:normAutofit/>
          </a:bodyPr>
          <a:lstStyle/>
          <a:p>
            <a:pPr lvl="0"/>
            <a:r>
              <a:rPr lang="en-AU" noProof="0" dirty="0"/>
              <a:t>IT professionals</a:t>
            </a:r>
          </a:p>
          <a:p>
            <a:pPr lvl="0"/>
            <a:endParaRPr lang="en-AU" noProof="0" dirty="0"/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Supply chain and operations personnel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9D1BCF-04AB-A7A0-3E23-8342357E8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43</a:t>
            </a:fld>
            <a:endParaRPr lang="en-AU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0EE5A13-AA16-2495-C8BA-58E9957A14EB}"/>
              </a:ext>
            </a:extLst>
          </p:cNvPr>
          <p:cNvSpPr txBox="1">
            <a:spLocks/>
          </p:cNvSpPr>
          <p:nvPr/>
        </p:nvSpPr>
        <p:spPr>
          <a:xfrm>
            <a:off x="7071360" y="4221481"/>
            <a:ext cx="4509268" cy="1620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AU" noProof="0" dirty="0"/>
              <a:t>Finance and management personnel 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Trainers</a:t>
            </a:r>
          </a:p>
        </p:txBody>
      </p:sp>
      <p:pic>
        <p:nvPicPr>
          <p:cNvPr id="3" name="Picture 2" descr="Humans For Humanity - Wikipedia">
            <a:extLst>
              <a:ext uri="{FF2B5EF4-FFF2-40B4-BE49-F238E27FC236}">
                <a16:creationId xmlns:a16="http://schemas.microsoft.com/office/drawing/2014/main" id="{D1BB26D8-1F9B-11B5-17E8-96E4B8D56A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725" b="28083"/>
          <a:stretch>
            <a:fillRect/>
          </a:stretch>
        </p:blipFill>
        <p:spPr>
          <a:xfrm>
            <a:off x="3800033" y="2087881"/>
            <a:ext cx="4013200" cy="15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667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C7FA0-69F8-0719-82E6-71E1271F2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93F17-15B2-B7EF-4B4A-F0BB30B8E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Technological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A6B4CE-D389-9209-0292-25768F3B52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352" y="2087881"/>
            <a:ext cx="5184648" cy="3768909"/>
          </a:xfrm>
        </p:spPr>
        <p:txBody>
          <a:bodyPr>
            <a:normAutofit/>
          </a:bodyPr>
          <a:lstStyle/>
          <a:p>
            <a:pPr lvl="0"/>
            <a:r>
              <a:rPr lang="en-AU" noProof="0" dirty="0"/>
              <a:t>Improvements ERP system and supply chain management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Software development and scalability 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Cybersecurity 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3944B3-4AF1-4043-5B9D-2694B948D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44</a:t>
            </a:fld>
            <a:endParaRPr lang="en-AU" noProof="0" dirty="0"/>
          </a:p>
        </p:txBody>
      </p:sp>
      <p:pic>
        <p:nvPicPr>
          <p:cNvPr id="10" name="Picture 9" descr="Cartoon microchip mascot with smiling face 46044132 Vector Art at Vecteezy">
            <a:extLst>
              <a:ext uri="{FF2B5EF4-FFF2-40B4-BE49-F238E27FC236}">
                <a16:creationId xmlns:a16="http://schemas.microsoft.com/office/drawing/2014/main" id="{6359B24F-E054-73E4-46FC-DC7CC256B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4809" y="1613865"/>
            <a:ext cx="4103065" cy="410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67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882B3-B76A-C3FC-2F2E-A4AF6E656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0E6E9-8E8A-268B-AB81-EA9041C6E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Financial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D0AF97-EC32-1647-F825-3EBE48DB1A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44587" y="1856387"/>
            <a:ext cx="3311333" cy="4046701"/>
          </a:xfrm>
        </p:spPr>
        <p:txBody>
          <a:bodyPr>
            <a:normAutofit/>
          </a:bodyPr>
          <a:lstStyle/>
          <a:p>
            <a:pPr lvl="0"/>
            <a:r>
              <a:rPr lang="en-AU" dirty="0"/>
              <a:t>Capital investment to manufacturing solution</a:t>
            </a:r>
            <a:endParaRPr lang="en-AU" noProof="0" dirty="0"/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Fundings for ERP or cloud solutions</a:t>
            </a:r>
          </a:p>
          <a:p>
            <a:pPr lvl="0"/>
            <a:endParaRPr lang="en-AU" dirty="0"/>
          </a:p>
          <a:p>
            <a:pPr lvl="0"/>
            <a:r>
              <a:rPr lang="en-AU" noProof="0" dirty="0"/>
              <a:t>Resources for transition period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771CC-25D2-8E11-F1CA-295BF1650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45</a:t>
            </a:fld>
            <a:endParaRPr lang="en-AU" noProof="0" dirty="0"/>
          </a:p>
        </p:txBody>
      </p:sp>
      <p:pic>
        <p:nvPicPr>
          <p:cNvPr id="3" name="Picture 2" descr="Vector illustration of cartoon dollar money with wings. 33135120 Vector Art  at Vecteezy">
            <a:extLst>
              <a:ext uri="{FF2B5EF4-FFF2-40B4-BE49-F238E27FC236}">
                <a16:creationId xmlns:a16="http://schemas.microsoft.com/office/drawing/2014/main" id="{6F171A28-1FAD-170C-00CF-CA8B03ABFB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446" b="17526"/>
          <a:stretch>
            <a:fillRect/>
          </a:stretch>
        </p:blipFill>
        <p:spPr>
          <a:xfrm>
            <a:off x="911352" y="2261502"/>
            <a:ext cx="4357707" cy="283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466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B17EB-388B-4173-FFE4-EC7B692FB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2A33A-5C2E-D9E6-F48B-57C311956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Administrative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B34D30-6EF4-8374-5DF4-68DB72C9D1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352" y="2087881"/>
            <a:ext cx="3311333" cy="3271197"/>
          </a:xfrm>
        </p:spPr>
        <p:txBody>
          <a:bodyPr>
            <a:normAutofit/>
          </a:bodyPr>
          <a:lstStyle/>
          <a:p>
            <a:pPr lvl="0"/>
            <a:r>
              <a:rPr lang="en-AU" dirty="0"/>
              <a:t>Financial Authorization</a:t>
            </a:r>
            <a:endParaRPr lang="en-AU" noProof="0" dirty="0"/>
          </a:p>
          <a:p>
            <a:pPr lvl="0"/>
            <a:endParaRPr lang="en-AU" noProof="0" dirty="0"/>
          </a:p>
          <a:p>
            <a:pPr lvl="0"/>
            <a:r>
              <a:rPr lang="en-AU" dirty="0"/>
              <a:t>Privacy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5B08AF-BDD3-8365-691B-C658A89B7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46</a:t>
            </a:fld>
            <a:endParaRPr lang="en-AU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E0A9735-DE4A-6890-0064-7AB97427E7FF}"/>
              </a:ext>
            </a:extLst>
          </p:cNvPr>
          <p:cNvSpPr txBox="1">
            <a:spLocks/>
          </p:cNvSpPr>
          <p:nvPr/>
        </p:nvSpPr>
        <p:spPr>
          <a:xfrm>
            <a:off x="7071360" y="4221481"/>
            <a:ext cx="4509268" cy="1620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AU" dirty="0"/>
              <a:t>Performance Management</a:t>
            </a:r>
          </a:p>
          <a:p>
            <a:pPr lvl="0"/>
            <a:endParaRPr lang="en-AU" noProof="0" dirty="0"/>
          </a:p>
          <a:p>
            <a:r>
              <a:rPr lang="en-AU" dirty="0"/>
              <a:t>Performance Management</a:t>
            </a:r>
          </a:p>
        </p:txBody>
      </p:sp>
      <p:pic>
        <p:nvPicPr>
          <p:cNvPr id="3" name="Picture 2" descr="Policies Document Contract Papers Illustration Business Stock Vector  (Royalty Free) 2505477241 | Shutterstock">
            <a:extLst>
              <a:ext uri="{FF2B5EF4-FFF2-40B4-BE49-F238E27FC236}">
                <a16:creationId xmlns:a16="http://schemas.microsoft.com/office/drawing/2014/main" id="{6F93D2C4-8F3A-4E0F-2023-1B45D0200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372" y="3772671"/>
            <a:ext cx="1803400" cy="1778000"/>
          </a:xfrm>
          <a:prstGeom prst="rect">
            <a:avLst/>
          </a:prstGeom>
        </p:spPr>
      </p:pic>
      <p:pic>
        <p:nvPicPr>
          <p:cNvPr id="6" name="Picture 5" descr="877 Stick Man Report Stock Vectors and Vector Art | Shutterstock">
            <a:extLst>
              <a:ext uri="{FF2B5EF4-FFF2-40B4-BE49-F238E27FC236}">
                <a16:creationId xmlns:a16="http://schemas.microsoft.com/office/drawing/2014/main" id="{D2DEB880-379C-4BBE-9443-5169F4DD16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409" b="17877"/>
          <a:stretch>
            <a:fillRect/>
          </a:stretch>
        </p:blipFill>
        <p:spPr>
          <a:xfrm>
            <a:off x="4659563" y="1863524"/>
            <a:ext cx="2697686" cy="190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5411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359F8-4340-9719-6404-5E4CAA3BDA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Generating Solutions</a:t>
            </a:r>
          </a:p>
        </p:txBody>
      </p:sp>
    </p:spTree>
    <p:extLst>
      <p:ext uri="{BB962C8B-B14F-4D97-AF65-F5344CB8AC3E}">
        <p14:creationId xmlns:p14="http://schemas.microsoft.com/office/powerpoint/2010/main" val="134054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3A511-6EB0-2CD2-12E1-8C1447474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Feedback 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FD6D4-FBA3-71DC-0257-1ACF8EFA4F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0" y="2072639"/>
            <a:ext cx="9987899" cy="4173983"/>
          </a:xfrm>
        </p:spPr>
        <p:txBody>
          <a:bodyPr>
            <a:normAutofit/>
          </a:bodyPr>
          <a:lstStyle/>
          <a:p>
            <a:r>
              <a:rPr lang="en-AU" dirty="0"/>
              <a:t>It's a company that experienced significant growth during the COVID-19 pandemic. This allowed it to raise prices, increase profits, and expand.</a:t>
            </a:r>
          </a:p>
          <a:p>
            <a:endParaRPr lang="en-AU" dirty="0"/>
          </a:p>
          <a:p>
            <a:r>
              <a:rPr lang="en-AU" dirty="0"/>
              <a:t>The company's social policies may contribute to the problem.</a:t>
            </a:r>
          </a:p>
          <a:p>
            <a:endParaRPr lang="en-AU" dirty="0"/>
          </a:p>
          <a:p>
            <a:r>
              <a:rPr lang="en-AU" dirty="0"/>
              <a:t>The company is taking too long to resolve its manufacturing plant issue.</a:t>
            </a:r>
          </a:p>
          <a:p>
            <a:endParaRPr lang="en-AU" dirty="0"/>
          </a:p>
          <a:p>
            <a:r>
              <a:rPr lang="en-AU" dirty="0"/>
              <a:t>Those responsible for tablet supply may have anticipated that the company lacked the capacity to meet demand.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D50CA-FE0B-2377-DA0C-A6F7A25BE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678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633DB-F29E-DB82-21DC-05302AC04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6EBCB-90D5-0477-2611-F30B9EB14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Brainstorming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40D656-29F1-3731-0BEB-5F1D99F1BB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352" y="2087881"/>
            <a:ext cx="4160378" cy="3037012"/>
          </a:xfrm>
        </p:spPr>
        <p:txBody>
          <a:bodyPr>
            <a:norm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/>
              <a:t>Accelerate the transition to B2C model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/>
              <a:t>Get partner to offer and pre-installed their software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/>
              <a:t>Build a second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C002A-65CE-418C-B078-1EC758786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49</a:t>
            </a:fld>
            <a:endParaRPr lang="en-AU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A285C2-5676-DB93-A2A2-523F62A1A39C}"/>
              </a:ext>
            </a:extLst>
          </p:cNvPr>
          <p:cNvSpPr txBox="1"/>
          <p:nvPr/>
        </p:nvSpPr>
        <p:spPr>
          <a:xfrm>
            <a:off x="7725960" y="2451334"/>
            <a:ext cx="372530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dirty="0"/>
              <a:t>Find local manufacturers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dirty="0"/>
              <a:t>Expand their product catalogue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dirty="0"/>
              <a:t>To abandon product manufacturing and focus on the Software-as-a-Service model</a:t>
            </a:r>
          </a:p>
        </p:txBody>
      </p:sp>
    </p:spTree>
    <p:extLst>
      <p:ext uri="{BB962C8B-B14F-4D97-AF65-F5344CB8AC3E}">
        <p14:creationId xmlns:p14="http://schemas.microsoft.com/office/powerpoint/2010/main" val="3979893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29577-A22D-76F0-737C-AD0D1DB099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2" y="979632"/>
            <a:ext cx="3778558" cy="1870405"/>
          </a:xfrm>
        </p:spPr>
        <p:txBody>
          <a:bodyPr/>
          <a:lstStyle/>
          <a:p>
            <a:r>
              <a:rPr lang="en-AU" b="1" noProof="0" dirty="0"/>
              <a:t>Their core values are:</a:t>
            </a:r>
            <a:endParaRPr lang="en-AU" noProof="0" dirty="0"/>
          </a:p>
          <a:p>
            <a:pPr lvl="0"/>
            <a:r>
              <a:rPr lang="en-AU" noProof="0" dirty="0"/>
              <a:t>Ethical principles</a:t>
            </a:r>
          </a:p>
          <a:p>
            <a:pPr lvl="0"/>
            <a:r>
              <a:rPr lang="en-AU" noProof="0" dirty="0"/>
              <a:t>Innovation</a:t>
            </a:r>
          </a:p>
          <a:p>
            <a:r>
              <a:rPr lang="en-AU" noProof="0" dirty="0"/>
              <a:t>Collaboration.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C8F0C-69E4-28ED-1D6F-E5CBC11B9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AU" noProof="0" smtClean="0"/>
              <a:pPr/>
              <a:t>5</a:t>
            </a:fld>
            <a:endParaRPr lang="en-AU" noProof="0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41BE1B1-EE2D-9726-92A5-022E39609FF1}"/>
              </a:ext>
            </a:extLst>
          </p:cNvPr>
          <p:cNvSpPr txBox="1">
            <a:spLocks/>
          </p:cNvSpPr>
          <p:nvPr/>
        </p:nvSpPr>
        <p:spPr>
          <a:xfrm>
            <a:off x="5919020" y="2850037"/>
            <a:ext cx="3778558" cy="34930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AU" b="1" noProof="0" dirty="0"/>
              <a:t>Strategic  Priorities</a:t>
            </a:r>
            <a:endParaRPr lang="en-AU" noProof="0" dirty="0"/>
          </a:p>
          <a:p>
            <a:pPr>
              <a:lnSpc>
                <a:spcPct val="120000"/>
              </a:lnSpc>
            </a:pPr>
            <a:r>
              <a:rPr lang="en-AU" noProof="0" dirty="0"/>
              <a:t>To be well led, high performing, profitable and accountable. </a:t>
            </a:r>
          </a:p>
          <a:p>
            <a:pPr>
              <a:lnSpc>
                <a:spcPct val="120000"/>
              </a:lnSpc>
            </a:pPr>
            <a:r>
              <a:rPr lang="en-AU" noProof="0" dirty="0"/>
              <a:t>Increase their reach</a:t>
            </a:r>
          </a:p>
          <a:p>
            <a:pPr>
              <a:lnSpc>
                <a:spcPct val="120000"/>
              </a:lnSpc>
            </a:pPr>
            <a:r>
              <a:rPr lang="en-AU" noProof="0" dirty="0"/>
              <a:t>Continue building deeper customer relationships</a:t>
            </a:r>
          </a:p>
          <a:p>
            <a:pPr>
              <a:lnSpc>
                <a:spcPct val="120000"/>
              </a:lnSpc>
            </a:pPr>
            <a:r>
              <a:rPr lang="en-AU" noProof="0" dirty="0"/>
              <a:t>Attract, engage and develop the best staff</a:t>
            </a:r>
          </a:p>
          <a:p>
            <a:pPr marL="0" lvl="0" indent="0">
              <a:lnSpc>
                <a:spcPct val="120000"/>
              </a:lnSpc>
              <a:buNone/>
            </a:pPr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50203B-784C-3691-729F-1C1280DE63BD}"/>
              </a:ext>
            </a:extLst>
          </p:cNvPr>
          <p:cNvSpPr txBox="1"/>
          <p:nvPr/>
        </p:nvSpPr>
        <p:spPr>
          <a:xfrm>
            <a:off x="8470232" y="36335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noProof="0" dirty="0"/>
          </a:p>
        </p:txBody>
      </p:sp>
      <p:pic>
        <p:nvPicPr>
          <p:cNvPr id="9" name="Picture 8" descr="Direction signs icon, cartoon style ...">
            <a:extLst>
              <a:ext uri="{FF2B5EF4-FFF2-40B4-BE49-F238E27FC236}">
                <a16:creationId xmlns:a16="http://schemas.microsoft.com/office/drawing/2014/main" id="{8C5F8327-4980-A7CD-5BE8-2DF861D1F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260" y="1914834"/>
            <a:ext cx="2248309" cy="224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8526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7BB56-2D11-9D2F-4F92-F86602238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49BFC1EC-713A-FB24-5C42-84FB1F2A17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110"/>
          <a:stretch>
            <a:fillRect/>
          </a:stretch>
        </p:blipFill>
        <p:spPr>
          <a:xfrm>
            <a:off x="914400" y="1559063"/>
            <a:ext cx="7943896" cy="4515335"/>
          </a:xfrm>
          <a:prstGeom prst="rect">
            <a:avLst/>
          </a:prstGeom>
        </p:spPr>
      </p:pic>
      <p:sp>
        <p:nvSpPr>
          <p:cNvPr id="104" name="Title 1">
            <a:extLst>
              <a:ext uri="{FF2B5EF4-FFF2-40B4-BE49-F238E27FC236}">
                <a16:creationId xmlns:a16="http://schemas.microsoft.com/office/drawing/2014/main" id="{BCFD56A9-CD13-88C6-E5F7-8C7F27E43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Mind mapping</a:t>
            </a:r>
          </a:p>
        </p:txBody>
      </p:sp>
    </p:spTree>
    <p:extLst>
      <p:ext uri="{BB962C8B-B14F-4D97-AF65-F5344CB8AC3E}">
        <p14:creationId xmlns:p14="http://schemas.microsoft.com/office/powerpoint/2010/main" val="13682737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1927D-E9A6-0E93-E283-7BB17F58E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4DEB4-6BAE-9054-82F4-BA08DD92C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----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BC4C04-1C75-8327-3BD5-4B0CE8E925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352" y="2087881"/>
            <a:ext cx="3311333" cy="3271197"/>
          </a:xfrm>
        </p:spPr>
        <p:txBody>
          <a:bodyPr>
            <a:normAutofit/>
          </a:bodyPr>
          <a:lstStyle/>
          <a:p>
            <a:pPr lvl="0"/>
            <a:r>
              <a:rPr lang="en-AU" dirty="0"/>
              <a:t>Financial Authorization</a:t>
            </a:r>
            <a:endParaRPr lang="en-AU" noProof="0" dirty="0"/>
          </a:p>
          <a:p>
            <a:pPr lvl="0"/>
            <a:endParaRPr lang="en-AU" noProof="0" dirty="0"/>
          </a:p>
          <a:p>
            <a:pPr lvl="0"/>
            <a:r>
              <a:rPr lang="en-AU" dirty="0"/>
              <a:t>Privacy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2AC4E8-B1D4-D5E9-3224-666C7DA1F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51</a:t>
            </a:fld>
            <a:endParaRPr lang="en-AU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34A44F-4FF8-6E10-BC99-F273EBC068D2}"/>
              </a:ext>
            </a:extLst>
          </p:cNvPr>
          <p:cNvSpPr txBox="1">
            <a:spLocks/>
          </p:cNvSpPr>
          <p:nvPr/>
        </p:nvSpPr>
        <p:spPr>
          <a:xfrm>
            <a:off x="7071360" y="4221481"/>
            <a:ext cx="4509268" cy="1620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AU" dirty="0"/>
              <a:t>Performance Management</a:t>
            </a:r>
          </a:p>
          <a:p>
            <a:pPr lvl="0"/>
            <a:endParaRPr lang="en-AU" noProof="0" dirty="0"/>
          </a:p>
          <a:p>
            <a:r>
              <a:rPr lang="en-AU" dirty="0"/>
              <a:t>Performance Management</a:t>
            </a:r>
          </a:p>
        </p:txBody>
      </p:sp>
    </p:spTree>
    <p:extLst>
      <p:ext uri="{BB962C8B-B14F-4D97-AF65-F5344CB8AC3E}">
        <p14:creationId xmlns:p14="http://schemas.microsoft.com/office/powerpoint/2010/main" val="10272107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AU" noProof="0" dirty="0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/>
          <a:lstStyle/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r>
              <a:rPr lang="en-AU" noProof="0" dirty="0"/>
              <a:t>By Manuel Perez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AU" dirty="0"/>
              <a:t>The Market &amp; Analysis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8EE59-4D4C-0681-0DD3-18233C3F94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2" y="2157046"/>
            <a:ext cx="6830511" cy="2968407"/>
          </a:xfrm>
        </p:spPr>
        <p:txBody>
          <a:bodyPr>
            <a:normAutofit/>
          </a:bodyPr>
          <a:lstStyle/>
          <a:p>
            <a:r>
              <a:rPr lang="en-AU" dirty="0"/>
              <a:t>Is changing rapidly.  Rapid growth and adoption of emerging technologies </a:t>
            </a:r>
          </a:p>
          <a:p>
            <a:pPr lvl="0"/>
            <a:endParaRPr lang="en-AU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/>
              <a:t>AI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/>
              <a:t>OT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/>
              <a:t>Cybersecurity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7</a:t>
            </a:fld>
            <a:endParaRPr lang="en-AU" noProof="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A2DD7E-41A1-0915-B631-7BBD63367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AU" noProof="0" dirty="0"/>
              <a:t>The market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44E5CA-6D0C-7931-BCD2-018FDE37AED9}"/>
              </a:ext>
            </a:extLst>
          </p:cNvPr>
          <p:cNvSpPr txBox="1"/>
          <p:nvPr/>
        </p:nvSpPr>
        <p:spPr>
          <a:xfrm>
            <a:off x="5854148" y="4477538"/>
            <a:ext cx="589887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The manufacturing disruptions in the supply of hardware components.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Tablets market are growing</a:t>
            </a:r>
          </a:p>
        </p:txBody>
      </p:sp>
      <p:pic>
        <p:nvPicPr>
          <p:cNvPr id="10" name="Picture 9" descr="Market Vector SVG Icon - SVG Repo">
            <a:extLst>
              <a:ext uri="{FF2B5EF4-FFF2-40B4-BE49-F238E27FC236}">
                <a16:creationId xmlns:a16="http://schemas.microsoft.com/office/drawing/2014/main" id="{89ADC564-4CAD-6BDB-583C-212A246FC2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581400" y="1985009"/>
            <a:ext cx="3140444" cy="3140444"/>
          </a:xfrm>
          <a:prstGeom prst="rect">
            <a:avLst/>
          </a:prstGeom>
        </p:spPr>
      </p:pic>
      <p:pic>
        <p:nvPicPr>
          <p:cNvPr id="11" name="Picture 10" descr="Android Head Thin Line Icon. Artificial Intelligence Vector Illustration  Isolated on White Stock Vector - Illustration of outline, artificial:  125551583">
            <a:extLst>
              <a:ext uri="{FF2B5EF4-FFF2-40B4-BE49-F238E27FC236}">
                <a16:creationId xmlns:a16="http://schemas.microsoft.com/office/drawing/2014/main" id="{04E2084B-56DE-517C-7798-F699793B01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597" t="3591" r="12444" b="10394"/>
          <a:stretch>
            <a:fillRect/>
          </a:stretch>
        </p:blipFill>
        <p:spPr>
          <a:xfrm>
            <a:off x="9507794" y="1147053"/>
            <a:ext cx="2035278" cy="246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FD7D9-2379-D19A-2F3C-EF0CCFBB1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30A243-0A95-E3FC-6C0D-B8E01404DF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679938"/>
            <a:ext cx="5864225" cy="5767217"/>
          </a:xfrm>
        </p:spPr>
        <p:txBody>
          <a:bodyPr>
            <a:normAutofit/>
          </a:bodyPr>
          <a:lstStyle/>
          <a:p>
            <a:r>
              <a:rPr lang="en-AU" b="1" dirty="0"/>
              <a:t>Situation Analysis</a:t>
            </a:r>
          </a:p>
          <a:p>
            <a:endParaRPr lang="en-AU" noProof="0" dirty="0"/>
          </a:p>
          <a:p>
            <a:r>
              <a:rPr lang="en-AU" dirty="0"/>
              <a:t>Strengths support stability and informed decision-making. 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However, weaknesses that arise from being a growing organisation. </a:t>
            </a:r>
          </a:p>
        </p:txBody>
      </p:sp>
      <p:pic>
        <p:nvPicPr>
          <p:cNvPr id="6" name="Picture 5" descr="Hand, Gesture, Finger, signs, good, Like icon">
            <a:extLst>
              <a:ext uri="{FF2B5EF4-FFF2-40B4-BE49-F238E27FC236}">
                <a16:creationId xmlns:a16="http://schemas.microsoft.com/office/drawing/2014/main" id="{3D45A345-98A3-8245-40E6-912B5FE1C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" y="607142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184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1557F-7A27-AC58-D90E-5640BB417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BBB42-4D84-17E6-975D-8197099FE1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94" y="709435"/>
            <a:ext cx="6833419" cy="5767217"/>
          </a:xfrm>
        </p:spPr>
        <p:txBody>
          <a:bodyPr>
            <a:normAutofit/>
          </a:bodyPr>
          <a:lstStyle/>
          <a:p>
            <a:r>
              <a:rPr lang="en-AU" b="1" dirty="0"/>
              <a:t>Situation Analysis</a:t>
            </a:r>
          </a:p>
          <a:p>
            <a:endParaRPr lang="en-AU" noProof="0" dirty="0"/>
          </a:p>
          <a:p>
            <a:r>
              <a:rPr lang="en-AU" dirty="0"/>
              <a:t>Opportunities are evident in schools needing to update their technology and the potential for synergies across services and products. </a:t>
            </a:r>
          </a:p>
          <a:p>
            <a:endParaRPr lang="en-AU" dirty="0"/>
          </a:p>
          <a:p>
            <a:r>
              <a:rPr lang="en-AU" dirty="0"/>
              <a:t>At the same time, threats leading to lower overall investment, and the risk of failing to meet customer demands create ongoing pressure on performance and sustainability.</a:t>
            </a:r>
          </a:p>
          <a:p>
            <a:endParaRPr lang="en-AU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00F132-C77F-9A7D-2541-A2C542EA0F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CE1A31-2300-93A0-04F1-FF171949D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97384" y="1330222"/>
            <a:ext cx="4097765" cy="368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71173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b05bf529-a1dc-42d5-b9d6-8a1e9569dd9c5bb566d4_wac-4a3e7a8b3983" id="{3651A571-81F2-7646-B17E-729B472ACFFF}" vid="{EC9E6B14-C443-2543-94D3-9DF85916D04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53F812E-DDE9-40A9-A0BA-64D56AFBFEB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D01540B-037D-4E23-AFCA-FDDA3CCE13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4D714C4-5FE2-48FA-A21E-ED0E7AD4118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791</TotalTime>
  <Words>1617</Words>
  <Application>Microsoft Macintosh PowerPoint</Application>
  <PresentationFormat>Widescreen</PresentationFormat>
  <Paragraphs>318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Avenir Next LT Pro Light</vt:lpstr>
      <vt:lpstr>Calibri</vt:lpstr>
      <vt:lpstr>Posterama</vt:lpstr>
      <vt:lpstr>Times New Roman</vt:lpstr>
      <vt:lpstr>Custom</vt:lpstr>
      <vt:lpstr>BSBCTR611   Applying critical thinking</vt:lpstr>
      <vt:lpstr>Business Overview</vt:lpstr>
      <vt:lpstr>PowerPoint Presentation</vt:lpstr>
      <vt:lpstr>Mision &amp; Vision</vt:lpstr>
      <vt:lpstr>PowerPoint Presentation</vt:lpstr>
      <vt:lpstr>The Market &amp; Analysis</vt:lpstr>
      <vt:lpstr>The market</vt:lpstr>
      <vt:lpstr>PowerPoint Presentation</vt:lpstr>
      <vt:lpstr>PowerPoint Presentation</vt:lpstr>
      <vt:lpstr>Marketing Strategies</vt:lpstr>
      <vt:lpstr>What the company does </vt:lpstr>
      <vt:lpstr>Worlducation</vt:lpstr>
      <vt:lpstr>Stakeholders</vt:lpstr>
      <vt:lpstr>About my role</vt:lpstr>
      <vt:lpstr>Stakeholders</vt:lpstr>
      <vt:lpstr>Summary of Numeric and Financial Data</vt:lpstr>
      <vt:lpstr>Summary</vt:lpstr>
      <vt:lpstr>Final tips &amp; takeaways</vt:lpstr>
      <vt:lpstr>PowerPoint Presentation</vt:lpstr>
      <vt:lpstr>Complex Issue</vt:lpstr>
      <vt:lpstr>PowerPoint Presentation</vt:lpstr>
      <vt:lpstr>Revenue Growth Versus Financial Performance</vt:lpstr>
      <vt:lpstr>Manufacturing Delays and Cost Impact</vt:lpstr>
      <vt:lpstr>Financial and Operational Complexity</vt:lpstr>
      <vt:lpstr>Risk to Liquidity and Sustainability</vt:lpstr>
      <vt:lpstr>PowerPoint Presentation</vt:lpstr>
      <vt:lpstr>solution features</vt:lpstr>
      <vt:lpstr>Objectives when pursuing solutions </vt:lpstr>
      <vt:lpstr>Advantages of solving the issue</vt:lpstr>
      <vt:lpstr>Risks involved in pursuing solutions</vt:lpstr>
      <vt:lpstr>Relevant Legislative and Organisational Requirements, Policies and Procedures</vt:lpstr>
      <vt:lpstr>Relevant Legislation</vt:lpstr>
      <vt:lpstr>Relevant Legislation</vt:lpstr>
      <vt:lpstr>Relevant Legislation</vt:lpstr>
      <vt:lpstr>Summary of Policies and Procedures</vt:lpstr>
      <vt:lpstr>Summary of Policies and Procedures</vt:lpstr>
      <vt:lpstr>Summary of Policies and Procedures</vt:lpstr>
      <vt:lpstr>Summary of Policies and Procedures</vt:lpstr>
      <vt:lpstr>Assessment of bias</vt:lpstr>
      <vt:lpstr>Assessment of bias</vt:lpstr>
      <vt:lpstr>Assessment of bias</vt:lpstr>
      <vt:lpstr>Resources required for the solution</vt:lpstr>
      <vt:lpstr>Human Resources</vt:lpstr>
      <vt:lpstr>Technological Resources</vt:lpstr>
      <vt:lpstr>Financial Resources</vt:lpstr>
      <vt:lpstr>Administrative Resources</vt:lpstr>
      <vt:lpstr>Generating Solutions</vt:lpstr>
      <vt:lpstr>Feedback presentation</vt:lpstr>
      <vt:lpstr>Brainstorming</vt:lpstr>
      <vt:lpstr>Mind mapping</vt:lpstr>
      <vt:lpstr>----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Manuel Perez</dc:creator>
  <cp:lastModifiedBy>Manuel Perez</cp:lastModifiedBy>
  <cp:revision>21</cp:revision>
  <dcterms:created xsi:type="dcterms:W3CDTF">2026-01-28T08:20:37Z</dcterms:created>
  <dcterms:modified xsi:type="dcterms:W3CDTF">2026-01-30T08:26:46Z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